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webextensions/webextension1.xml" ContentType="application/vnd.ms-office.webextension+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webextensions/taskpanes.xml" ContentType="application/vnd.ms-office.webextensiontaskpan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38"/>
  </p:notesMasterIdLst>
  <p:sldIdLst>
    <p:sldId id="256" r:id="rId2"/>
    <p:sldId id="309" r:id="rId3"/>
    <p:sldId id="372" r:id="rId4"/>
    <p:sldId id="373" r:id="rId5"/>
    <p:sldId id="374" r:id="rId6"/>
    <p:sldId id="366" r:id="rId7"/>
    <p:sldId id="391" r:id="rId8"/>
    <p:sldId id="393" r:id="rId9"/>
    <p:sldId id="375" r:id="rId10"/>
    <p:sldId id="378" r:id="rId11"/>
    <p:sldId id="379" r:id="rId12"/>
    <p:sldId id="380" r:id="rId13"/>
    <p:sldId id="381" r:id="rId14"/>
    <p:sldId id="382" r:id="rId15"/>
    <p:sldId id="383" r:id="rId16"/>
    <p:sldId id="384" r:id="rId17"/>
    <p:sldId id="385" r:id="rId18"/>
    <p:sldId id="386" r:id="rId19"/>
    <p:sldId id="387" r:id="rId20"/>
    <p:sldId id="388" r:id="rId21"/>
    <p:sldId id="394" r:id="rId22"/>
    <p:sldId id="395" r:id="rId23"/>
    <p:sldId id="396" r:id="rId24"/>
    <p:sldId id="402" r:id="rId25"/>
    <p:sldId id="397" r:id="rId26"/>
    <p:sldId id="398" r:id="rId27"/>
    <p:sldId id="399" r:id="rId28"/>
    <p:sldId id="400" r:id="rId29"/>
    <p:sldId id="401" r:id="rId30"/>
    <p:sldId id="403" r:id="rId31"/>
    <p:sldId id="404" r:id="rId32"/>
    <p:sldId id="405" r:id="rId33"/>
    <p:sldId id="406" r:id="rId34"/>
    <p:sldId id="407" r:id="rId35"/>
    <p:sldId id="408" r:id="rId36"/>
    <p:sldId id="409"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59" autoAdjust="0"/>
    <p:restoredTop sz="86380" autoAdjust="0"/>
  </p:normalViewPr>
  <p:slideViewPr>
    <p:cSldViewPr>
      <p:cViewPr varScale="1">
        <p:scale>
          <a:sx n="63" d="100"/>
          <a:sy n="63" d="100"/>
        </p:scale>
        <p:origin x="-136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1B084C-EDBA-40DD-B2D4-550ADCE9B1A9}" type="datetimeFigureOut">
              <a:rPr lang="en-US" smtClean="0"/>
              <a:pPr/>
              <a:t>11-May-19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9667D52-BFC4-409F-83E7-EE4BCFD1F77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5n</a:t>
            </a:r>
          </a:p>
        </p:txBody>
      </p:sp>
      <p:sp>
        <p:nvSpPr>
          <p:cNvPr id="4" name="Slide Number Placeholder 3"/>
          <p:cNvSpPr>
            <a:spLocks noGrp="1"/>
          </p:cNvSpPr>
          <p:nvPr>
            <p:ph type="sldNum" sz="quarter" idx="10"/>
          </p:nvPr>
        </p:nvSpPr>
        <p:spPr/>
        <p:txBody>
          <a:bodyPr/>
          <a:lstStyle/>
          <a:p>
            <a:fld id="{19667D52-BFC4-409F-83E7-EE4BCFD1F772}" type="slidenum">
              <a:rPr lang="en-US" smtClean="0"/>
              <a:pPr/>
              <a:t>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5" name="Group 24"/>
          <p:cNvGrpSpPr/>
          <p:nvPr/>
        </p:nvGrpSpPr>
        <p:grpSpPr>
          <a:xfrm>
            <a:off x="203200" y="2"/>
            <a:ext cx="3778250" cy="6858001"/>
            <a:chOff x="203200" y="0"/>
            <a:chExt cx="3778250" cy="6858001"/>
          </a:xfrm>
        </p:grpSpPr>
        <p:sp>
          <p:nvSpPr>
            <p:cNvPr id="14" name="Freeform 6"/>
            <p:cNvSpPr/>
            <p:nvPr/>
          </p:nvSpPr>
          <p:spPr bwMode="auto">
            <a:xfrm>
              <a:off x="641350" y="0"/>
              <a:ext cx="1365250" cy="3971925"/>
            </a:xfrm>
            <a:custGeom>
              <a:avLst/>
              <a:gdLst/>
              <a:ahLst/>
              <a:cxnLst/>
              <a:rect l="0" t="0" r="r" b="b"/>
              <a:pathLst>
                <a:path w="860" h="2502">
                  <a:moveTo>
                    <a:pt x="0" y="2445"/>
                  </a:moveTo>
                  <a:lnTo>
                    <a:pt x="228" y="2502"/>
                  </a:lnTo>
                  <a:lnTo>
                    <a:pt x="860" y="0"/>
                  </a:lnTo>
                  <a:lnTo>
                    <a:pt x="620" y="0"/>
                  </a:lnTo>
                  <a:lnTo>
                    <a:pt x="0" y="2445"/>
                  </a:lnTo>
                  <a:close/>
                </a:path>
              </a:pathLst>
            </a:custGeom>
            <a:solidFill>
              <a:schemeClr val="accent1"/>
            </a:solidFill>
            <a:ln>
              <a:noFill/>
            </a:ln>
          </p:spPr>
        </p:sp>
        <p:sp>
          <p:nvSpPr>
            <p:cNvPr id="15" name="Freeform 7"/>
            <p:cNvSpPr/>
            <p:nvPr/>
          </p:nvSpPr>
          <p:spPr bwMode="auto">
            <a:xfrm>
              <a:off x="203200" y="0"/>
              <a:ext cx="1336675" cy="3862388"/>
            </a:xfrm>
            <a:custGeom>
              <a:avLst/>
              <a:gdLst/>
              <a:ahLst/>
              <a:cxnLst/>
              <a:rect l="0" t="0" r="r" b="b"/>
              <a:pathLst>
                <a:path w="842" h="2433">
                  <a:moveTo>
                    <a:pt x="842" y="0"/>
                  </a:moveTo>
                  <a:lnTo>
                    <a:pt x="602" y="0"/>
                  </a:lnTo>
                  <a:lnTo>
                    <a:pt x="0" y="2376"/>
                  </a:lnTo>
                  <a:lnTo>
                    <a:pt x="228" y="2433"/>
                  </a:lnTo>
                  <a:lnTo>
                    <a:pt x="842" y="0"/>
                  </a:lnTo>
                  <a:close/>
                </a:path>
              </a:pathLst>
            </a:custGeom>
            <a:solidFill>
              <a:schemeClr val="tx1">
                <a:lumMod val="65000"/>
                <a:lumOff val="35000"/>
              </a:schemeClr>
            </a:solidFill>
            <a:ln>
              <a:noFill/>
            </a:ln>
          </p:spPr>
        </p:sp>
        <p:sp>
          <p:nvSpPr>
            <p:cNvPr id="16" name="Freeform 8"/>
            <p:cNvSpPr/>
            <p:nvPr/>
          </p:nvSpPr>
          <p:spPr bwMode="auto">
            <a:xfrm>
              <a:off x="207963" y="3776663"/>
              <a:ext cx="1936750" cy="3081338"/>
            </a:xfrm>
            <a:custGeom>
              <a:avLst/>
              <a:gdLst/>
              <a:ahLst/>
              <a:cxnLst/>
              <a:rect l="0" t="0" r="r" b="b"/>
              <a:pathLst>
                <a:path w="1220" h="1941">
                  <a:moveTo>
                    <a:pt x="0" y="0"/>
                  </a:moveTo>
                  <a:lnTo>
                    <a:pt x="1166" y="1941"/>
                  </a:lnTo>
                  <a:lnTo>
                    <a:pt x="1220" y="1941"/>
                  </a:lnTo>
                  <a:lnTo>
                    <a:pt x="0" y="0"/>
                  </a:lnTo>
                  <a:close/>
                </a:path>
              </a:pathLst>
            </a:custGeom>
            <a:solidFill>
              <a:schemeClr val="tx1">
                <a:lumMod val="85000"/>
                <a:lumOff val="15000"/>
              </a:schemeClr>
            </a:solidFill>
            <a:ln>
              <a:noFill/>
            </a:ln>
          </p:spPr>
        </p:sp>
        <p:sp>
          <p:nvSpPr>
            <p:cNvPr id="20" name="Freeform 9"/>
            <p:cNvSpPr/>
            <p:nvPr/>
          </p:nvSpPr>
          <p:spPr bwMode="auto">
            <a:xfrm>
              <a:off x="646113" y="3886200"/>
              <a:ext cx="2373313" cy="2971800"/>
            </a:xfrm>
            <a:custGeom>
              <a:avLst/>
              <a:gdLst/>
              <a:ahLst/>
              <a:cxnLst/>
              <a:rect l="0" t="0" r="r" b="b"/>
              <a:pathLst>
                <a:path w="1495" h="1872">
                  <a:moveTo>
                    <a:pt x="1495" y="1872"/>
                  </a:moveTo>
                  <a:lnTo>
                    <a:pt x="0" y="0"/>
                  </a:lnTo>
                  <a:lnTo>
                    <a:pt x="1442" y="1872"/>
                  </a:lnTo>
                  <a:lnTo>
                    <a:pt x="1495" y="1872"/>
                  </a:lnTo>
                  <a:close/>
                </a:path>
              </a:pathLst>
            </a:custGeom>
            <a:solidFill>
              <a:schemeClr val="accent1">
                <a:lumMod val="50000"/>
              </a:schemeClr>
            </a:solidFill>
            <a:ln>
              <a:noFill/>
            </a:ln>
          </p:spPr>
        </p:sp>
        <p:sp>
          <p:nvSpPr>
            <p:cNvPr id="21" name="Freeform 10"/>
            <p:cNvSpPr/>
            <p:nvPr/>
          </p:nvSpPr>
          <p:spPr bwMode="auto">
            <a:xfrm>
              <a:off x="641350" y="3881438"/>
              <a:ext cx="3340100" cy="2976563"/>
            </a:xfrm>
            <a:custGeom>
              <a:avLst/>
              <a:gdLst/>
              <a:ahLst/>
              <a:cxnLst/>
              <a:rect l="0" t="0" r="r" b="b"/>
              <a:pathLst>
                <a:path w="2104" h="1875">
                  <a:moveTo>
                    <a:pt x="0" y="0"/>
                  </a:moveTo>
                  <a:lnTo>
                    <a:pt x="3" y="3"/>
                  </a:lnTo>
                  <a:lnTo>
                    <a:pt x="1498" y="1875"/>
                  </a:lnTo>
                  <a:lnTo>
                    <a:pt x="2104" y="1875"/>
                  </a:lnTo>
                  <a:lnTo>
                    <a:pt x="228" y="57"/>
                  </a:lnTo>
                  <a:lnTo>
                    <a:pt x="0" y="0"/>
                  </a:lnTo>
                  <a:close/>
                </a:path>
              </a:pathLst>
            </a:custGeom>
            <a:solidFill>
              <a:schemeClr val="accent1">
                <a:lumMod val="75000"/>
              </a:schemeClr>
            </a:solidFill>
            <a:ln>
              <a:noFill/>
            </a:ln>
          </p:spPr>
        </p:sp>
        <p:sp>
          <p:nvSpPr>
            <p:cNvPr id="22" name="Freeform 11"/>
            <p:cNvSpPr/>
            <p:nvPr/>
          </p:nvSpPr>
          <p:spPr bwMode="auto">
            <a:xfrm>
              <a:off x="203200" y="3771900"/>
              <a:ext cx="2660650" cy="3086100"/>
            </a:xfrm>
            <a:custGeom>
              <a:avLst/>
              <a:gdLst/>
              <a:ahLst/>
              <a:cxnLst/>
              <a:rect l="0" t="0" r="r" b="b"/>
              <a:pathLst>
                <a:path w="1676" h="1944">
                  <a:moveTo>
                    <a:pt x="1676" y="1944"/>
                  </a:moveTo>
                  <a:lnTo>
                    <a:pt x="264" y="111"/>
                  </a:lnTo>
                  <a:lnTo>
                    <a:pt x="225" y="60"/>
                  </a:lnTo>
                  <a:lnTo>
                    <a:pt x="228" y="60"/>
                  </a:lnTo>
                  <a:lnTo>
                    <a:pt x="264" y="111"/>
                  </a:lnTo>
                  <a:lnTo>
                    <a:pt x="234" y="69"/>
                  </a:lnTo>
                  <a:lnTo>
                    <a:pt x="228" y="57"/>
                  </a:lnTo>
                  <a:lnTo>
                    <a:pt x="222" y="54"/>
                  </a:lnTo>
                  <a:lnTo>
                    <a:pt x="0" y="0"/>
                  </a:lnTo>
                  <a:lnTo>
                    <a:pt x="3" y="3"/>
                  </a:lnTo>
                  <a:lnTo>
                    <a:pt x="1223" y="1944"/>
                  </a:lnTo>
                  <a:lnTo>
                    <a:pt x="1676" y="1944"/>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1739674" y="914401"/>
            <a:ext cx="6947127" cy="3488266"/>
          </a:xfrm>
        </p:spPr>
        <p:txBody>
          <a:bodyPr anchor="b">
            <a:normAutofit/>
          </a:bodyPr>
          <a:lstStyle>
            <a:lvl1pPr algn="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924239" y="4402668"/>
            <a:ext cx="5762563" cy="1364531"/>
          </a:xfrm>
        </p:spPr>
        <p:txBody>
          <a:bodyPr anchor="t">
            <a:normAutofit/>
          </a:bodyPr>
          <a:lstStyle>
            <a:lvl1pPr marL="0" indent="0" algn="r">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325774" y="6117338"/>
            <a:ext cx="857473" cy="365125"/>
          </a:xfrm>
        </p:spPr>
        <p:txBody>
          <a:bodyPr/>
          <a:lstStyle/>
          <a:p>
            <a:fld id="{3E9689A2-ECA9-40F5-8AA2-F10E915B2DAB}" type="datetimeFigureOut">
              <a:rPr lang="en-US" smtClean="0"/>
              <a:pPr/>
              <a:t>11-May-19</a:t>
            </a:fld>
            <a:endParaRPr lang="en-US"/>
          </a:p>
        </p:txBody>
      </p:sp>
      <p:sp>
        <p:nvSpPr>
          <p:cNvPr id="5" name="Footer Placeholder 4"/>
          <p:cNvSpPr>
            <a:spLocks noGrp="1"/>
          </p:cNvSpPr>
          <p:nvPr>
            <p:ph type="ftr" sz="quarter" idx="11"/>
          </p:nvPr>
        </p:nvSpPr>
        <p:spPr>
          <a:xfrm>
            <a:off x="3623733" y="6117338"/>
            <a:ext cx="3609438" cy="365125"/>
          </a:xfrm>
        </p:spPr>
        <p:txBody>
          <a:bodyPr/>
          <a:lstStyle/>
          <a:p>
            <a:endParaRPr lang="en-US"/>
          </a:p>
        </p:txBody>
      </p:sp>
      <p:sp>
        <p:nvSpPr>
          <p:cNvPr id="6" name="Slide Number Placeholder 5"/>
          <p:cNvSpPr>
            <a:spLocks noGrp="1"/>
          </p:cNvSpPr>
          <p:nvPr>
            <p:ph type="sldNum" sz="quarter" idx="12"/>
          </p:nvPr>
        </p:nvSpPr>
        <p:spPr>
          <a:xfrm>
            <a:off x="8275320" y="6117338"/>
            <a:ext cx="411480" cy="365125"/>
          </a:xfrm>
        </p:spPr>
        <p:txBody>
          <a:bodyPr/>
          <a:lstStyle/>
          <a:p>
            <a:fld id="{22F091D6-5660-4946-B4D8-C801CF3D4CCB}" type="slidenum">
              <a:rPr lang="en-US" smtClean="0"/>
              <a:pPr/>
              <a:t>‹#›</a:t>
            </a:fld>
            <a:endParaRPr lang="en-US"/>
          </a:p>
        </p:txBody>
      </p:sp>
      <p:sp>
        <p:nvSpPr>
          <p:cNvPr id="23" name="Freeform 12"/>
          <p:cNvSpPr/>
          <p:nvPr/>
        </p:nvSpPr>
        <p:spPr bwMode="auto">
          <a:xfrm>
            <a:off x="203200" y="3771900"/>
            <a:ext cx="361950" cy="90488"/>
          </a:xfrm>
          <a:custGeom>
            <a:avLst/>
            <a:gdLst/>
            <a:ahLst/>
            <a:cxnLst/>
            <a:rect l="0" t="0" r="r" b="b"/>
            <a:pathLst>
              <a:path w="228" h="57">
                <a:moveTo>
                  <a:pt x="228" y="57"/>
                </a:moveTo>
                <a:lnTo>
                  <a:pt x="0" y="0"/>
                </a:lnTo>
                <a:lnTo>
                  <a:pt x="222" y="54"/>
                </a:lnTo>
                <a:lnTo>
                  <a:pt x="228" y="57"/>
                </a:lnTo>
                <a:close/>
              </a:path>
            </a:pathLst>
          </a:custGeom>
          <a:solidFill>
            <a:srgbClr val="29ABE2"/>
          </a:solid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3"/>
          <p:cNvSpPr/>
          <p:nvPr/>
        </p:nvSpPr>
        <p:spPr bwMode="auto">
          <a:xfrm>
            <a:off x="560389" y="3867150"/>
            <a:ext cx="61913" cy="80963"/>
          </a:xfrm>
          <a:custGeom>
            <a:avLst/>
            <a:gdLst/>
            <a:ahLst/>
            <a:cxnLst/>
            <a:rect l="0" t="0" r="r" b="b"/>
            <a:pathLst>
              <a:path w="39" h="51">
                <a:moveTo>
                  <a:pt x="0" y="0"/>
                </a:moveTo>
                <a:lnTo>
                  <a:pt x="39" y="51"/>
                </a:lnTo>
                <a:lnTo>
                  <a:pt x="3" y="0"/>
                </a:lnTo>
                <a:lnTo>
                  <a:pt x="0" y="0"/>
                </a:lnTo>
                <a:close/>
              </a:path>
            </a:pathLst>
          </a:custGeom>
          <a:solidFill>
            <a:srgbClr val="29ABE2"/>
          </a:solidFill>
          <a:ln>
            <a:noFill/>
          </a:ln>
          <a:extLst>
            <a:ext uri="{91240B29-F687-4f45-9708-019B960494DF}">
              <a14:hiddenLine xmlns:a14="http://schemas.microsoft.com/office/drawing/2010/main" xmlns="" w="9525">
                <a:solidFill>
                  <a:srgbClr val="000000"/>
                </a:solidFill>
                <a:round/>
                <a:headEnd/>
                <a:tailEnd/>
              </a14:hiddenLine>
            </a:ext>
          </a:extLst>
        </p:spPr>
      </p:sp>
    </p:spTree>
    <p:extLst>
      <p:ext uri="{BB962C8B-B14F-4D97-AF65-F5344CB8AC3E}">
        <p14:creationId xmlns:p14="http://schemas.microsoft.com/office/powerpoint/2010/main" xmlns="" val="23522487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4" y="4732865"/>
            <a:ext cx="751599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789976" y="932112"/>
            <a:ext cx="6171065"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13524" y="5299603"/>
            <a:ext cx="751599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E9689A2-ECA9-40F5-8AA2-F10E915B2DAB}" type="datetimeFigureOut">
              <a:rPr lang="en-US" smtClean="0"/>
              <a:pPr/>
              <a:t>11-May-19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F091D6-5660-4946-B4D8-C801CF3D4CCB}" type="slidenum">
              <a:rPr lang="en-US" smtClean="0"/>
              <a:pPr/>
              <a:t>‹#›</a:t>
            </a:fld>
            <a:endParaRPr lang="en-US"/>
          </a:p>
        </p:txBody>
      </p:sp>
    </p:spTree>
    <p:extLst>
      <p:ext uri="{BB962C8B-B14F-4D97-AF65-F5344CB8AC3E}">
        <p14:creationId xmlns:p14="http://schemas.microsoft.com/office/powerpoint/2010/main" xmlns="" val="38005836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5" y="685800"/>
            <a:ext cx="751599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13525" y="4343400"/>
            <a:ext cx="7515992"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E9689A2-ECA9-40F5-8AA2-F10E915B2DAB}" type="datetimeFigureOut">
              <a:rPr lang="en-US" smtClean="0"/>
              <a:pPr/>
              <a:t>11-May-19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F091D6-5660-4946-B4D8-C801CF3D4CCB}" type="slidenum">
              <a:rPr lang="en-US" smtClean="0"/>
              <a:pPr/>
              <a:t>‹#›</a:t>
            </a:fld>
            <a:endParaRPr lang="en-US"/>
          </a:p>
        </p:txBody>
      </p:sp>
    </p:spTree>
    <p:extLst>
      <p:ext uri="{BB962C8B-B14F-4D97-AF65-F5344CB8AC3E}">
        <p14:creationId xmlns:p14="http://schemas.microsoft.com/office/powerpoint/2010/main" xmlns="" val="24295103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969422"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8"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2" y="685801"/>
            <a:ext cx="6974115"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598235" y="3428999"/>
            <a:ext cx="6631128"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113524" y="4343400"/>
            <a:ext cx="751599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E9689A2-ECA9-40F5-8AA2-F10E915B2DAB}" type="datetimeFigureOut">
              <a:rPr lang="en-US" smtClean="0"/>
              <a:pPr/>
              <a:t>11-May-19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F091D6-5660-4946-B4D8-C801CF3D4CCB}" type="slidenum">
              <a:rPr lang="en-US" smtClean="0"/>
              <a:pPr/>
              <a:t>‹#›</a:t>
            </a:fld>
            <a:endParaRPr lang="en-US"/>
          </a:p>
        </p:txBody>
      </p:sp>
    </p:spTree>
    <p:extLst>
      <p:ext uri="{BB962C8B-B14F-4D97-AF65-F5344CB8AC3E}">
        <p14:creationId xmlns:p14="http://schemas.microsoft.com/office/powerpoint/2010/main" xmlns="" val="7269015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13526" y="3308581"/>
            <a:ext cx="751598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13524" y="4777381"/>
            <a:ext cx="751599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E9689A2-ECA9-40F5-8AA2-F10E915B2DAB}" type="datetimeFigureOut">
              <a:rPr lang="en-US" smtClean="0"/>
              <a:pPr/>
              <a:t>11-May-19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F091D6-5660-4946-B4D8-C801CF3D4CCB}" type="slidenum">
              <a:rPr lang="en-US" smtClean="0"/>
              <a:pPr/>
              <a:t>‹#›</a:t>
            </a:fld>
            <a:endParaRPr lang="en-US"/>
          </a:p>
        </p:txBody>
      </p:sp>
    </p:spTree>
    <p:extLst>
      <p:ext uri="{BB962C8B-B14F-4D97-AF65-F5344CB8AC3E}">
        <p14:creationId xmlns:p14="http://schemas.microsoft.com/office/powerpoint/2010/main" xmlns="" val="34626650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969422"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8"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2" y="685801"/>
            <a:ext cx="6974115"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113525" y="3886200"/>
            <a:ext cx="751599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113524" y="4775200"/>
            <a:ext cx="751599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E9689A2-ECA9-40F5-8AA2-F10E915B2DAB}" type="datetimeFigureOut">
              <a:rPr lang="en-US" smtClean="0"/>
              <a:pPr/>
              <a:t>11-May-19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F091D6-5660-4946-B4D8-C801CF3D4CCB}" type="slidenum">
              <a:rPr lang="en-US" smtClean="0"/>
              <a:pPr/>
              <a:t>‹#›</a:t>
            </a:fld>
            <a:endParaRPr lang="en-US"/>
          </a:p>
        </p:txBody>
      </p:sp>
    </p:spTree>
    <p:extLst>
      <p:ext uri="{BB962C8B-B14F-4D97-AF65-F5344CB8AC3E}">
        <p14:creationId xmlns:p14="http://schemas.microsoft.com/office/powerpoint/2010/main" xmlns="" val="40729755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13526" y="685803"/>
            <a:ext cx="7515991"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113525" y="3505200"/>
            <a:ext cx="7515992"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113525" y="4343400"/>
            <a:ext cx="7515992"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E9689A2-ECA9-40F5-8AA2-F10E915B2DAB}" type="datetimeFigureOut">
              <a:rPr lang="en-US" smtClean="0"/>
              <a:pPr/>
              <a:t>11-May-19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F091D6-5660-4946-B4D8-C801CF3D4CCB}" type="slidenum">
              <a:rPr lang="en-US" smtClean="0"/>
              <a:pPr/>
              <a:t>‹#›</a:t>
            </a:fld>
            <a:endParaRPr lang="en-US"/>
          </a:p>
        </p:txBody>
      </p:sp>
    </p:spTree>
    <p:extLst>
      <p:ext uri="{BB962C8B-B14F-4D97-AF65-F5344CB8AC3E}">
        <p14:creationId xmlns:p14="http://schemas.microsoft.com/office/powerpoint/2010/main" xmlns="" val="27480986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E9689A2-ECA9-40F5-8AA2-F10E915B2DAB}" type="datetimeFigureOut">
              <a:rPr lang="en-US" smtClean="0"/>
              <a:pPr/>
              <a:t>11-May-19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F091D6-5660-4946-B4D8-C801CF3D4CCB}" type="slidenum">
              <a:rPr lang="en-US" smtClean="0"/>
              <a:pPr/>
              <a:t>‹#›</a:t>
            </a:fld>
            <a:endParaRPr lang="en-US"/>
          </a:p>
        </p:txBody>
      </p:sp>
    </p:spTree>
    <p:extLst>
      <p:ext uri="{BB962C8B-B14F-4D97-AF65-F5344CB8AC3E}">
        <p14:creationId xmlns:p14="http://schemas.microsoft.com/office/powerpoint/2010/main" xmlns="" val="23599721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1394" y="685800"/>
            <a:ext cx="1328123"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13525" y="685800"/>
            <a:ext cx="6016373" cy="51054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E9689A2-ECA9-40F5-8AA2-F10E915B2DAB}" type="datetimeFigureOut">
              <a:rPr lang="en-US" smtClean="0"/>
              <a:pPr/>
              <a:t>11-May-19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F091D6-5660-4946-B4D8-C801CF3D4CCB}" type="slidenum">
              <a:rPr lang="en-US" smtClean="0"/>
              <a:pPr/>
              <a:t>‹#›</a:t>
            </a:fld>
            <a:endParaRPr lang="en-US"/>
          </a:p>
        </p:txBody>
      </p:sp>
    </p:spTree>
    <p:extLst>
      <p:ext uri="{BB962C8B-B14F-4D97-AF65-F5344CB8AC3E}">
        <p14:creationId xmlns:p14="http://schemas.microsoft.com/office/powerpoint/2010/main" xmlns="" val="9912456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82134" y="457201"/>
            <a:ext cx="7704667" cy="1981200"/>
          </a:xfrm>
        </p:spPr>
        <p:txBody>
          <a:bodyPr/>
          <a:lstStyle/>
          <a:p>
            <a:r>
              <a:rPr lang="en-US"/>
              <a:t>Click to edit Master title style</a:t>
            </a:r>
            <a:endParaRPr lang="en-US" dirty="0"/>
          </a:p>
        </p:txBody>
      </p:sp>
      <p:sp>
        <p:nvSpPr>
          <p:cNvPr id="3" name="Content Placeholder 2"/>
          <p:cNvSpPr>
            <a:spLocks noGrp="1"/>
          </p:cNvSpPr>
          <p:nvPr>
            <p:ph idx="1"/>
          </p:nvPr>
        </p:nvSpPr>
        <p:spPr>
          <a:xfrm>
            <a:off x="982134" y="2667000"/>
            <a:ext cx="7704667" cy="333281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344330" y="6108175"/>
            <a:ext cx="857473" cy="365125"/>
          </a:xfrm>
        </p:spPr>
        <p:txBody>
          <a:bodyPr/>
          <a:lstStyle/>
          <a:p>
            <a:fld id="{3E9689A2-ECA9-40F5-8AA2-F10E915B2DAB}" type="datetimeFigureOut">
              <a:rPr lang="en-US" smtClean="0"/>
              <a:pPr/>
              <a:t>11-May-19</a:t>
            </a:fld>
            <a:endParaRPr lang="en-US"/>
          </a:p>
        </p:txBody>
      </p:sp>
      <p:sp>
        <p:nvSpPr>
          <p:cNvPr id="5" name="Footer Placeholder 4"/>
          <p:cNvSpPr>
            <a:spLocks noGrp="1"/>
          </p:cNvSpPr>
          <p:nvPr>
            <p:ph type="ftr" sz="quarter" idx="11"/>
          </p:nvPr>
        </p:nvSpPr>
        <p:spPr>
          <a:xfrm>
            <a:off x="1972648" y="6108175"/>
            <a:ext cx="5314517" cy="365125"/>
          </a:xfrm>
        </p:spPr>
        <p:txBody>
          <a:bodyPr/>
          <a:lstStyle/>
          <a:p>
            <a:endParaRPr lang="en-US"/>
          </a:p>
        </p:txBody>
      </p:sp>
      <p:sp>
        <p:nvSpPr>
          <p:cNvPr id="6" name="Slide Number Placeholder 5"/>
          <p:cNvSpPr>
            <a:spLocks noGrp="1"/>
          </p:cNvSpPr>
          <p:nvPr>
            <p:ph type="sldNum" sz="quarter" idx="12"/>
          </p:nvPr>
        </p:nvSpPr>
        <p:spPr>
          <a:xfrm>
            <a:off x="8258968" y="6108175"/>
            <a:ext cx="427833" cy="365125"/>
          </a:xfrm>
        </p:spPr>
        <p:txBody>
          <a:bodyPr/>
          <a:lstStyle/>
          <a:p>
            <a:fld id="{22F091D6-5660-4946-B4D8-C801CF3D4CCB}" type="slidenum">
              <a:rPr lang="en-US" smtClean="0"/>
              <a:pPr/>
              <a:t>‹#›</a:t>
            </a:fld>
            <a:endParaRPr lang="en-US"/>
          </a:p>
        </p:txBody>
      </p:sp>
    </p:spTree>
    <p:extLst>
      <p:ext uri="{BB962C8B-B14F-4D97-AF65-F5344CB8AC3E}">
        <p14:creationId xmlns:p14="http://schemas.microsoft.com/office/powerpoint/2010/main" xmlns="" val="25945885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86996" y="2667000"/>
            <a:ext cx="6699805" cy="2360071"/>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986999" y="5027070"/>
            <a:ext cx="6699802"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E9689A2-ECA9-40F5-8AA2-F10E915B2DAB}" type="datetimeFigureOut">
              <a:rPr lang="en-US" smtClean="0"/>
              <a:pPr/>
              <a:t>11-May-19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273318" y="6116072"/>
            <a:ext cx="413483" cy="365125"/>
          </a:xfrm>
        </p:spPr>
        <p:txBody>
          <a:bodyPr/>
          <a:lstStyle/>
          <a:p>
            <a:fld id="{22F091D6-5660-4946-B4D8-C801CF3D4CCB}" type="slidenum">
              <a:rPr lang="en-US" smtClean="0"/>
              <a:pPr/>
              <a:t>‹#›</a:t>
            </a:fld>
            <a:endParaRPr lang="en-US"/>
          </a:p>
        </p:txBody>
      </p:sp>
    </p:spTree>
    <p:extLst>
      <p:ext uri="{BB962C8B-B14F-4D97-AF65-F5344CB8AC3E}">
        <p14:creationId xmlns:p14="http://schemas.microsoft.com/office/powerpoint/2010/main" xmlns="" val="32885380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82134" y="685803"/>
            <a:ext cx="7704667"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82133" y="2667000"/>
            <a:ext cx="3739896" cy="336867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946904" y="2667000"/>
            <a:ext cx="3739896" cy="334682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E9689A2-ECA9-40F5-8AA2-F10E915B2DAB}" type="datetimeFigureOut">
              <a:rPr lang="en-US" smtClean="0"/>
              <a:pPr/>
              <a:t>11-May-19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F091D6-5660-4946-B4D8-C801CF3D4CCB}" type="slidenum">
              <a:rPr lang="en-US" smtClean="0"/>
              <a:pPr/>
              <a:t>‹#›</a:t>
            </a:fld>
            <a:endParaRPr lang="en-US"/>
          </a:p>
        </p:txBody>
      </p:sp>
    </p:spTree>
    <p:extLst>
      <p:ext uri="{BB962C8B-B14F-4D97-AF65-F5344CB8AC3E}">
        <p14:creationId xmlns:p14="http://schemas.microsoft.com/office/powerpoint/2010/main" xmlns="" val="16906685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329482" y="2658533"/>
            <a:ext cx="3456291"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13523" y="3335338"/>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161710" y="2667000"/>
            <a:ext cx="3467806"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957267" y="3335338"/>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E9689A2-ECA9-40F5-8AA2-F10E915B2DAB}" type="datetimeFigureOut">
              <a:rPr lang="en-US" smtClean="0"/>
              <a:pPr/>
              <a:t>11-May-19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2F091D6-5660-4946-B4D8-C801CF3D4CCB}" type="slidenum">
              <a:rPr lang="en-US" smtClean="0"/>
              <a:pPr/>
              <a:t>‹#›</a:t>
            </a:fld>
            <a:endParaRPr lang="en-US"/>
          </a:p>
        </p:txBody>
      </p:sp>
    </p:spTree>
    <p:extLst>
      <p:ext uri="{BB962C8B-B14F-4D97-AF65-F5344CB8AC3E}">
        <p14:creationId xmlns:p14="http://schemas.microsoft.com/office/powerpoint/2010/main" xmlns="" val="1540481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E9689A2-ECA9-40F5-8AA2-F10E915B2DAB}" type="datetimeFigureOut">
              <a:rPr lang="en-US" smtClean="0"/>
              <a:pPr/>
              <a:t>11-May-19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2F091D6-5660-4946-B4D8-C801CF3D4CCB}" type="slidenum">
              <a:rPr lang="en-US" smtClean="0"/>
              <a:pPr/>
              <a:t>‹#›</a:t>
            </a:fld>
            <a:endParaRPr lang="en-US"/>
          </a:p>
        </p:txBody>
      </p:sp>
    </p:spTree>
    <p:extLst>
      <p:ext uri="{BB962C8B-B14F-4D97-AF65-F5344CB8AC3E}">
        <p14:creationId xmlns:p14="http://schemas.microsoft.com/office/powerpoint/2010/main" xmlns="" val="8383001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9689A2-ECA9-40F5-8AA2-F10E915B2DAB}" type="datetimeFigureOut">
              <a:rPr lang="en-US" smtClean="0"/>
              <a:pPr/>
              <a:t>11-May-19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2F091D6-5660-4946-B4D8-C801CF3D4CCB}" type="slidenum">
              <a:rPr lang="en-US" smtClean="0"/>
              <a:pPr/>
              <a:t>‹#›</a:t>
            </a:fld>
            <a:endParaRPr lang="en-US"/>
          </a:p>
        </p:txBody>
      </p:sp>
    </p:spTree>
    <p:extLst>
      <p:ext uri="{BB962C8B-B14F-4D97-AF65-F5344CB8AC3E}">
        <p14:creationId xmlns:p14="http://schemas.microsoft.com/office/powerpoint/2010/main" xmlns="" val="26342527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5" y="1600200"/>
            <a:ext cx="2662534"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3947553" y="685802"/>
            <a:ext cx="4681962"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3525" y="2971800"/>
            <a:ext cx="2662534"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E9689A2-ECA9-40F5-8AA2-F10E915B2DAB}" type="datetimeFigureOut">
              <a:rPr lang="en-US" smtClean="0"/>
              <a:pPr/>
              <a:t>11-May-19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F091D6-5660-4946-B4D8-C801CF3D4CCB}" type="slidenum">
              <a:rPr lang="en-US" smtClean="0"/>
              <a:pPr/>
              <a:t>‹#›</a:t>
            </a:fld>
            <a:endParaRPr lang="en-US"/>
          </a:p>
        </p:txBody>
      </p:sp>
    </p:spTree>
    <p:extLst>
      <p:ext uri="{BB962C8B-B14F-4D97-AF65-F5344CB8AC3E}">
        <p14:creationId xmlns:p14="http://schemas.microsoft.com/office/powerpoint/2010/main" xmlns="" val="3845456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2333" y="1752599"/>
            <a:ext cx="4070679"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5697496" y="914400"/>
            <a:ext cx="2461371"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12333" y="3124199"/>
            <a:ext cx="4070679"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E9689A2-ECA9-40F5-8AA2-F10E915B2DAB}" type="datetimeFigureOut">
              <a:rPr lang="en-US" smtClean="0"/>
              <a:pPr/>
              <a:t>11-May-19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F091D6-5660-4946-B4D8-C801CF3D4CCB}" type="slidenum">
              <a:rPr lang="en-US" smtClean="0"/>
              <a:pPr/>
              <a:t>‹#›</a:t>
            </a:fld>
            <a:endParaRPr lang="en-US"/>
          </a:p>
        </p:txBody>
      </p:sp>
    </p:spTree>
    <p:extLst>
      <p:ext uri="{BB962C8B-B14F-4D97-AF65-F5344CB8AC3E}">
        <p14:creationId xmlns:p14="http://schemas.microsoft.com/office/powerpoint/2010/main" xmlns="" val="3487808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14" name="Group 13"/>
          <p:cNvGrpSpPr/>
          <p:nvPr/>
        </p:nvGrpSpPr>
        <p:grpSpPr>
          <a:xfrm>
            <a:off x="1" y="2"/>
            <a:ext cx="2132013" cy="6858001"/>
            <a:chOff x="0" y="0"/>
            <a:chExt cx="2132013" cy="6858001"/>
          </a:xfrm>
        </p:grpSpPr>
        <p:sp>
          <p:nvSpPr>
            <p:cNvPr id="15" name="Freeform 6"/>
            <p:cNvSpPr/>
            <p:nvPr/>
          </p:nvSpPr>
          <p:spPr bwMode="auto">
            <a:xfrm>
              <a:off x="0" y="0"/>
              <a:ext cx="1073150" cy="5291138"/>
            </a:xfrm>
            <a:custGeom>
              <a:avLst/>
              <a:gdLst/>
              <a:ahLst/>
              <a:cxnLst/>
              <a:rect l="0" t="0" r="r" b="b"/>
              <a:pathLst>
                <a:path w="676" h="3333">
                  <a:moveTo>
                    <a:pt x="0" y="3132"/>
                  </a:moveTo>
                  <a:lnTo>
                    <a:pt x="0" y="3312"/>
                  </a:lnTo>
                  <a:lnTo>
                    <a:pt x="126" y="3333"/>
                  </a:lnTo>
                  <a:lnTo>
                    <a:pt x="676" y="0"/>
                  </a:lnTo>
                  <a:lnTo>
                    <a:pt x="514" y="0"/>
                  </a:lnTo>
                  <a:lnTo>
                    <a:pt x="0" y="3132"/>
                  </a:lnTo>
                  <a:close/>
                </a:path>
              </a:pathLst>
            </a:custGeom>
            <a:solidFill>
              <a:schemeClr val="accent1"/>
            </a:solidFill>
            <a:ln>
              <a:noFill/>
            </a:ln>
          </p:spPr>
        </p:sp>
        <p:sp>
          <p:nvSpPr>
            <p:cNvPr id="16" name="Freeform 7"/>
            <p:cNvSpPr/>
            <p:nvPr/>
          </p:nvSpPr>
          <p:spPr bwMode="auto">
            <a:xfrm>
              <a:off x="0" y="0"/>
              <a:ext cx="758825" cy="4624388"/>
            </a:xfrm>
            <a:custGeom>
              <a:avLst/>
              <a:gdLst/>
              <a:ahLst/>
              <a:cxnLst/>
              <a:rect l="0" t="0" r="r" b="b"/>
              <a:pathLst>
                <a:path w="478" h="2913">
                  <a:moveTo>
                    <a:pt x="478" y="0"/>
                  </a:moveTo>
                  <a:lnTo>
                    <a:pt x="318" y="0"/>
                  </a:lnTo>
                  <a:lnTo>
                    <a:pt x="0" y="1938"/>
                  </a:lnTo>
                  <a:lnTo>
                    <a:pt x="0" y="2913"/>
                  </a:lnTo>
                  <a:lnTo>
                    <a:pt x="478" y="0"/>
                  </a:lnTo>
                  <a:close/>
                </a:path>
              </a:pathLst>
            </a:custGeom>
            <a:solidFill>
              <a:schemeClr val="tx1">
                <a:lumMod val="65000"/>
                <a:lumOff val="35000"/>
              </a:schemeClr>
            </a:solidFill>
            <a:ln>
              <a:noFill/>
            </a:ln>
          </p:spPr>
        </p:sp>
        <p:sp>
          <p:nvSpPr>
            <p:cNvPr id="17" name="Freeform 8"/>
            <p:cNvSpPr/>
            <p:nvPr/>
          </p:nvSpPr>
          <p:spPr bwMode="auto">
            <a:xfrm>
              <a:off x="0" y="5662613"/>
              <a:ext cx="906463" cy="1195388"/>
            </a:xfrm>
            <a:custGeom>
              <a:avLst/>
              <a:gdLst/>
              <a:ahLst/>
              <a:cxnLst/>
              <a:rect l="0" t="0" r="r" b="b"/>
              <a:pathLst>
                <a:path w="571" h="753">
                  <a:moveTo>
                    <a:pt x="0" y="0"/>
                  </a:moveTo>
                  <a:lnTo>
                    <a:pt x="0" y="12"/>
                  </a:lnTo>
                  <a:lnTo>
                    <a:pt x="538" y="753"/>
                  </a:lnTo>
                  <a:lnTo>
                    <a:pt x="571" y="753"/>
                  </a:lnTo>
                  <a:lnTo>
                    <a:pt x="0" y="0"/>
                  </a:lnTo>
                  <a:close/>
                </a:path>
              </a:pathLst>
            </a:custGeom>
            <a:solidFill>
              <a:schemeClr val="tx1">
                <a:lumMod val="85000"/>
                <a:lumOff val="15000"/>
              </a:schemeClr>
            </a:solidFill>
            <a:ln>
              <a:noFill/>
            </a:ln>
          </p:spPr>
        </p:sp>
        <p:sp>
          <p:nvSpPr>
            <p:cNvPr id="18" name="Freeform 9"/>
            <p:cNvSpPr/>
            <p:nvPr/>
          </p:nvSpPr>
          <p:spPr bwMode="auto">
            <a:xfrm>
              <a:off x="0" y="5295900"/>
              <a:ext cx="1487488" cy="1562100"/>
            </a:xfrm>
            <a:custGeom>
              <a:avLst/>
              <a:gdLst/>
              <a:ahLst/>
              <a:cxnLst/>
              <a:rect l="0" t="0" r="r" b="b"/>
              <a:pathLst>
                <a:path w="937" h="984">
                  <a:moveTo>
                    <a:pt x="0" y="0"/>
                  </a:moveTo>
                  <a:lnTo>
                    <a:pt x="0" y="3"/>
                  </a:lnTo>
                  <a:lnTo>
                    <a:pt x="901" y="984"/>
                  </a:lnTo>
                  <a:lnTo>
                    <a:pt x="937" y="984"/>
                  </a:lnTo>
                  <a:lnTo>
                    <a:pt x="0" y="0"/>
                  </a:lnTo>
                  <a:close/>
                </a:path>
              </a:pathLst>
            </a:custGeom>
            <a:solidFill>
              <a:schemeClr val="accent1">
                <a:lumMod val="50000"/>
              </a:schemeClr>
            </a:solidFill>
            <a:ln>
              <a:noFill/>
            </a:ln>
          </p:spPr>
        </p:sp>
        <p:sp>
          <p:nvSpPr>
            <p:cNvPr id="19" name="Freeform 10"/>
            <p:cNvSpPr/>
            <p:nvPr/>
          </p:nvSpPr>
          <p:spPr bwMode="auto">
            <a:xfrm>
              <a:off x="0" y="5257800"/>
              <a:ext cx="2132013" cy="1600200"/>
            </a:xfrm>
            <a:custGeom>
              <a:avLst/>
              <a:gdLst/>
              <a:ahLst/>
              <a:cxnLst/>
              <a:rect l="0" t="0" r="r" b="b"/>
              <a:pathLst>
                <a:path w="1343" h="1008">
                  <a:moveTo>
                    <a:pt x="0" y="24"/>
                  </a:moveTo>
                  <a:lnTo>
                    <a:pt x="937" y="1008"/>
                  </a:lnTo>
                  <a:lnTo>
                    <a:pt x="1343" y="1008"/>
                  </a:lnTo>
                  <a:lnTo>
                    <a:pt x="126" y="21"/>
                  </a:lnTo>
                  <a:lnTo>
                    <a:pt x="0" y="0"/>
                  </a:lnTo>
                  <a:lnTo>
                    <a:pt x="0" y="24"/>
                  </a:lnTo>
                  <a:close/>
                </a:path>
              </a:pathLst>
            </a:custGeom>
            <a:solidFill>
              <a:schemeClr val="accent1">
                <a:lumMod val="75000"/>
              </a:schemeClr>
            </a:solidFill>
            <a:ln>
              <a:noFill/>
            </a:ln>
          </p:spPr>
        </p:sp>
        <p:sp>
          <p:nvSpPr>
            <p:cNvPr id="20" name="Freeform 11"/>
            <p:cNvSpPr/>
            <p:nvPr/>
          </p:nvSpPr>
          <p:spPr bwMode="auto">
            <a:xfrm>
              <a:off x="0" y="5357813"/>
              <a:ext cx="1377950" cy="1500188"/>
            </a:xfrm>
            <a:custGeom>
              <a:avLst/>
              <a:gdLst/>
              <a:ahLst/>
              <a:cxnLst/>
              <a:rect l="0" t="0" r="r" b="b"/>
              <a:pathLst>
                <a:path w="868" h="945">
                  <a:moveTo>
                    <a:pt x="0" y="192"/>
                  </a:moveTo>
                  <a:lnTo>
                    <a:pt x="571" y="945"/>
                  </a:lnTo>
                  <a:lnTo>
                    <a:pt x="868" y="945"/>
                  </a:lnTo>
                  <a:lnTo>
                    <a:pt x="0" y="0"/>
                  </a:lnTo>
                  <a:lnTo>
                    <a:pt x="0" y="192"/>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982134" y="457201"/>
            <a:ext cx="7704667" cy="1981200"/>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82134" y="2667002"/>
            <a:ext cx="7704666" cy="3356995"/>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358680" y="6116072"/>
            <a:ext cx="85747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3E9689A2-ECA9-40F5-8AA2-F10E915B2DAB}" type="datetimeFigureOut">
              <a:rPr lang="en-US" smtClean="0"/>
              <a:pPr/>
              <a:t>11-May-19</a:t>
            </a:fld>
            <a:endParaRPr lang="en-US"/>
          </a:p>
        </p:txBody>
      </p:sp>
      <p:sp>
        <p:nvSpPr>
          <p:cNvPr id="5" name="Footer Placeholder 4"/>
          <p:cNvSpPr>
            <a:spLocks noGrp="1"/>
          </p:cNvSpPr>
          <p:nvPr>
            <p:ph type="ftr" sz="quarter" idx="3"/>
          </p:nvPr>
        </p:nvSpPr>
        <p:spPr>
          <a:xfrm>
            <a:off x="1986998" y="6116072"/>
            <a:ext cx="531451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8273318" y="6116072"/>
            <a:ext cx="41348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22F091D6-5660-4946-B4D8-C801CF3D4CCB}" type="slidenum">
              <a:rPr lang="en-US" smtClean="0"/>
              <a:pPr/>
              <a:t>‹#›</a:t>
            </a:fld>
            <a:endParaRPr lang="en-US"/>
          </a:p>
        </p:txBody>
      </p:sp>
    </p:spTree>
    <p:extLst>
      <p:ext uri="{BB962C8B-B14F-4D97-AF65-F5344CB8AC3E}">
        <p14:creationId xmlns:p14="http://schemas.microsoft.com/office/powerpoint/2010/main" xmlns="" val="244556604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 id="2147483694"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Janak.vaghani1@gmail.com"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srcRect l="37692" r="26016" b="9089"/>
          <a:stretch/>
        </p:blipFill>
        <p:spPr>
          <a:xfrm>
            <a:off x="20" y="10"/>
            <a:ext cx="4086205" cy="6857990"/>
          </a:xfrm>
          <a:prstGeom prst="rect">
            <a:avLst/>
          </a:prstGeom>
        </p:spPr>
      </p:pic>
      <p:grpSp>
        <p:nvGrpSpPr>
          <p:cNvPr id="6" name="Group 5"/>
          <p:cNvGrpSpPr>
            <a:grpSpLocks noGrp="1" noUngrp="1" noRot="1" noChangeAspect="1" noMove="1" noResize="1"/>
          </p:cNvGrpSpPr>
          <p:nvPr>
            <p:extLst>
              <p:ext uri="{386F3935-93C4-4BCD-93E2-E3B085C9AB24}">
                <p16:designElem xmlns:p16="http://schemas.microsoft.com/office/powerpoint/2015/main" xmlns="" val="1"/>
              </p:ext>
            </p:extLst>
          </p:nvPr>
        </p:nvGrpSpPr>
        <p:grpSpPr>
          <a:xfrm>
            <a:off x="2127539" y="0"/>
            <a:ext cx="1958686" cy="6858000"/>
            <a:chOff x="2836718" y="0"/>
            <a:chExt cx="2611581" cy="6858000"/>
          </a:xfrm>
        </p:grpSpPr>
        <p:sp useBgFill="1">
          <p:nvSpPr>
            <p:cNvPr id="7" name="Rectangle 19"/>
            <p:cNvSpPr/>
            <p:nvPr>
              <p:extLst>
                <p:ext uri="{386F3935-93C4-4BCD-93E2-E3B085C9AB24}">
                  <p16:designElem xmlns:p16="http://schemas.microsoft.com/office/powerpoint/2015/main" xmlns="" val="1"/>
                </p:ext>
              </p:extLst>
            </p:nvPr>
          </p:nvSpPr>
          <p:spPr>
            <a:xfrm>
              <a:off x="2836718" y="0"/>
              <a:ext cx="2611581" cy="2554287"/>
            </a:xfrm>
            <a:custGeom>
              <a:avLst/>
              <a:gdLst>
                <a:gd name="connsiteX0" fmla="*/ 0 w 2570017"/>
                <a:gd name="connsiteY0" fmla="*/ 0 h 2554287"/>
                <a:gd name="connsiteX1" fmla="*/ 2570017 w 2570017"/>
                <a:gd name="connsiteY1" fmla="*/ 0 h 2554287"/>
                <a:gd name="connsiteX2" fmla="*/ 2570017 w 2570017"/>
                <a:gd name="connsiteY2" fmla="*/ 2554287 h 2554287"/>
                <a:gd name="connsiteX3" fmla="*/ 0 w 2570017"/>
                <a:gd name="connsiteY3" fmla="*/ 2554287 h 2554287"/>
                <a:gd name="connsiteX4" fmla="*/ 0 w 2570017"/>
                <a:gd name="connsiteY4" fmla="*/ 0 h 2554287"/>
                <a:gd name="connsiteX0" fmla="*/ 904009 w 2570017"/>
                <a:gd name="connsiteY0" fmla="*/ 0 h 2554287"/>
                <a:gd name="connsiteX1" fmla="*/ 2570017 w 2570017"/>
                <a:gd name="connsiteY1" fmla="*/ 0 h 2554287"/>
                <a:gd name="connsiteX2" fmla="*/ 2570017 w 2570017"/>
                <a:gd name="connsiteY2" fmla="*/ 2554287 h 2554287"/>
                <a:gd name="connsiteX3" fmla="*/ 0 w 2570017"/>
                <a:gd name="connsiteY3" fmla="*/ 2554287 h 2554287"/>
                <a:gd name="connsiteX4" fmla="*/ 904009 w 2570017"/>
                <a:gd name="connsiteY4" fmla="*/ 0 h 2554287"/>
                <a:gd name="connsiteX0" fmla="*/ 644236 w 2570017"/>
                <a:gd name="connsiteY0" fmla="*/ 10391 h 2554287"/>
                <a:gd name="connsiteX1" fmla="*/ 2570017 w 2570017"/>
                <a:gd name="connsiteY1" fmla="*/ 0 h 2554287"/>
                <a:gd name="connsiteX2" fmla="*/ 2570017 w 2570017"/>
                <a:gd name="connsiteY2" fmla="*/ 2554287 h 2554287"/>
                <a:gd name="connsiteX3" fmla="*/ 0 w 2570017"/>
                <a:gd name="connsiteY3" fmla="*/ 2554287 h 2554287"/>
                <a:gd name="connsiteX4" fmla="*/ 644236 w 2570017"/>
                <a:gd name="connsiteY4" fmla="*/ 10391 h 2554287"/>
                <a:gd name="connsiteX0" fmla="*/ 633845 w 2570017"/>
                <a:gd name="connsiteY0" fmla="*/ 0 h 2554287"/>
                <a:gd name="connsiteX1" fmla="*/ 2570017 w 2570017"/>
                <a:gd name="connsiteY1" fmla="*/ 0 h 2554287"/>
                <a:gd name="connsiteX2" fmla="*/ 2570017 w 2570017"/>
                <a:gd name="connsiteY2" fmla="*/ 2554287 h 2554287"/>
                <a:gd name="connsiteX3" fmla="*/ 0 w 2570017"/>
                <a:gd name="connsiteY3" fmla="*/ 2554287 h 2554287"/>
                <a:gd name="connsiteX4" fmla="*/ 633845 w 2570017"/>
                <a:gd name="connsiteY4" fmla="*/ 0 h 2554287"/>
                <a:gd name="connsiteX0" fmla="*/ 675409 w 2611581"/>
                <a:gd name="connsiteY0" fmla="*/ 0 h 2554287"/>
                <a:gd name="connsiteX1" fmla="*/ 2611581 w 2611581"/>
                <a:gd name="connsiteY1" fmla="*/ 0 h 2554287"/>
                <a:gd name="connsiteX2" fmla="*/ 2611581 w 2611581"/>
                <a:gd name="connsiteY2" fmla="*/ 2554287 h 2554287"/>
                <a:gd name="connsiteX3" fmla="*/ 0 w 2611581"/>
                <a:gd name="connsiteY3" fmla="*/ 2554287 h 2554287"/>
                <a:gd name="connsiteX4" fmla="*/ 675409 w 2611581"/>
                <a:gd name="connsiteY4" fmla="*/ 0 h 2554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581" h="2554287">
                  <a:moveTo>
                    <a:pt x="675409" y="0"/>
                  </a:moveTo>
                  <a:lnTo>
                    <a:pt x="2611581" y="0"/>
                  </a:lnTo>
                  <a:lnTo>
                    <a:pt x="2611581" y="2554287"/>
                  </a:lnTo>
                  <a:lnTo>
                    <a:pt x="0" y="2554287"/>
                  </a:lnTo>
                  <a:lnTo>
                    <a:pt x="675409"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ectangle 20"/>
            <p:cNvSpPr/>
            <p:nvPr>
              <p:extLst>
                <p:ext uri="{386F3935-93C4-4BCD-93E2-E3B085C9AB24}">
                  <p16:designElem xmlns:p16="http://schemas.microsoft.com/office/powerpoint/2015/main" xmlns="" val="1"/>
                </p:ext>
              </p:extLst>
            </p:nvPr>
          </p:nvSpPr>
          <p:spPr>
            <a:xfrm>
              <a:off x="2836718" y="2554287"/>
              <a:ext cx="2611581" cy="4303713"/>
            </a:xfrm>
            <a:custGeom>
              <a:avLst/>
              <a:gdLst>
                <a:gd name="connsiteX0" fmla="*/ 0 w 2611581"/>
                <a:gd name="connsiteY0" fmla="*/ 0 h 4303713"/>
                <a:gd name="connsiteX1" fmla="*/ 2611581 w 2611581"/>
                <a:gd name="connsiteY1" fmla="*/ 0 h 4303713"/>
                <a:gd name="connsiteX2" fmla="*/ 2611581 w 2611581"/>
                <a:gd name="connsiteY2" fmla="*/ 4303713 h 4303713"/>
                <a:gd name="connsiteX3" fmla="*/ 0 w 2611581"/>
                <a:gd name="connsiteY3" fmla="*/ 4303713 h 4303713"/>
                <a:gd name="connsiteX4" fmla="*/ 0 w 2611581"/>
                <a:gd name="connsiteY4" fmla="*/ 0 h 4303713"/>
                <a:gd name="connsiteX0" fmla="*/ 0 w 2611581"/>
                <a:gd name="connsiteY0" fmla="*/ 0 h 4314104"/>
                <a:gd name="connsiteX1" fmla="*/ 2611581 w 2611581"/>
                <a:gd name="connsiteY1" fmla="*/ 0 h 4314104"/>
                <a:gd name="connsiteX2" fmla="*/ 2611581 w 2611581"/>
                <a:gd name="connsiteY2" fmla="*/ 4303713 h 4314104"/>
                <a:gd name="connsiteX3" fmla="*/ 1693718 w 2611581"/>
                <a:gd name="connsiteY3" fmla="*/ 4314104 h 4314104"/>
                <a:gd name="connsiteX4" fmla="*/ 0 w 2611581"/>
                <a:gd name="connsiteY4" fmla="*/ 0 h 4314104"/>
                <a:gd name="connsiteX0" fmla="*/ 0 w 2611581"/>
                <a:gd name="connsiteY0" fmla="*/ 0 h 4314104"/>
                <a:gd name="connsiteX1" fmla="*/ 2611581 w 2611581"/>
                <a:gd name="connsiteY1" fmla="*/ 0 h 4314104"/>
                <a:gd name="connsiteX2" fmla="*/ 2611581 w 2611581"/>
                <a:gd name="connsiteY2" fmla="*/ 4303713 h 4314104"/>
                <a:gd name="connsiteX3" fmla="*/ 1963882 w 2611581"/>
                <a:gd name="connsiteY3" fmla="*/ 4314104 h 4314104"/>
                <a:gd name="connsiteX4" fmla="*/ 0 w 2611581"/>
                <a:gd name="connsiteY4" fmla="*/ 0 h 4314104"/>
                <a:gd name="connsiteX0" fmla="*/ 0 w 2611581"/>
                <a:gd name="connsiteY0" fmla="*/ 0 h 4303713"/>
                <a:gd name="connsiteX1" fmla="*/ 2611581 w 2611581"/>
                <a:gd name="connsiteY1" fmla="*/ 0 h 4303713"/>
                <a:gd name="connsiteX2" fmla="*/ 2611581 w 2611581"/>
                <a:gd name="connsiteY2" fmla="*/ 4303713 h 4303713"/>
                <a:gd name="connsiteX3" fmla="*/ 2213264 w 2611581"/>
                <a:gd name="connsiteY3" fmla="*/ 4293322 h 4303713"/>
                <a:gd name="connsiteX4" fmla="*/ 0 w 2611581"/>
                <a:gd name="connsiteY4" fmla="*/ 0 h 4303713"/>
                <a:gd name="connsiteX0" fmla="*/ 0 w 2611581"/>
                <a:gd name="connsiteY0" fmla="*/ 0 h 4303713"/>
                <a:gd name="connsiteX1" fmla="*/ 2611581 w 2611581"/>
                <a:gd name="connsiteY1" fmla="*/ 0 h 4303713"/>
                <a:gd name="connsiteX2" fmla="*/ 2611581 w 2611581"/>
                <a:gd name="connsiteY2" fmla="*/ 4303713 h 4303713"/>
                <a:gd name="connsiteX3" fmla="*/ 2171701 w 2611581"/>
                <a:gd name="connsiteY3" fmla="*/ 3638695 h 4303713"/>
                <a:gd name="connsiteX4" fmla="*/ 0 w 2611581"/>
                <a:gd name="connsiteY4" fmla="*/ 0 h 43037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581" h="4303713">
                  <a:moveTo>
                    <a:pt x="0" y="0"/>
                  </a:moveTo>
                  <a:lnTo>
                    <a:pt x="2611581" y="0"/>
                  </a:lnTo>
                  <a:lnTo>
                    <a:pt x="2611581" y="4303713"/>
                  </a:lnTo>
                  <a:lnTo>
                    <a:pt x="2171701" y="363869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a:grpSpLocks noGrp="1" noUngrp="1" noRot="1" noChangeAspect="1" noMove="1" noResize="1"/>
          </p:cNvGrpSpPr>
          <p:nvPr>
            <p:extLst>
              <p:ext uri="{386F3935-93C4-4BCD-93E2-E3B085C9AB24}">
                <p16:designElem xmlns:p16="http://schemas.microsoft.com/office/powerpoint/2015/main" xmlns="" val="1"/>
              </p:ext>
            </p:extLst>
          </p:nvPr>
        </p:nvGrpSpPr>
        <p:grpSpPr>
          <a:xfrm>
            <a:off x="2219326" y="-4763"/>
            <a:ext cx="3761187" cy="6862763"/>
            <a:chOff x="2928938" y="-4763"/>
            <a:chExt cx="5014912" cy="6862763"/>
          </a:xfrm>
        </p:grpSpPr>
        <p:sp>
          <p:nvSpPr>
            <p:cNvPr id="10" name="Freeform 6"/>
            <p:cNvSpPr/>
            <p:nvPr>
              <p:extLst>
                <p:ext uri="{386F3935-93C4-4BCD-93E2-E3B085C9AB24}">
                  <p16:designElem xmlns:p16="http://schemas.microsoft.com/office/powerpoint/2015/main" xmlns=""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1" name="Freeform 7"/>
            <p:cNvSpPr/>
            <p:nvPr>
              <p:extLst>
                <p:ext uri="{386F3935-93C4-4BCD-93E2-E3B085C9AB24}">
                  <p16:designElem xmlns:p16="http://schemas.microsoft.com/office/powerpoint/2015/main" xmlns=""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12" name="Freeform 9"/>
            <p:cNvSpPr/>
            <p:nvPr>
              <p:extLst>
                <p:ext uri="{386F3935-93C4-4BCD-93E2-E3B085C9AB24}">
                  <p16:designElem xmlns:p16="http://schemas.microsoft.com/office/powerpoint/2015/main" xmlns=""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13" name="Freeform 10"/>
            <p:cNvSpPr/>
            <p:nvPr>
              <p:extLst>
                <p:ext uri="{386F3935-93C4-4BCD-93E2-E3B085C9AB24}">
                  <p16:designElem xmlns:p16="http://schemas.microsoft.com/office/powerpoint/2015/main" xmlns=""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4" name="Freeform 11"/>
            <p:cNvSpPr/>
            <p:nvPr>
              <p:extLst>
                <p:ext uri="{386F3935-93C4-4BCD-93E2-E3B085C9AB24}">
                  <p16:designElem xmlns:p16="http://schemas.microsoft.com/office/powerpoint/2015/main" xmlns=""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5" name="Freeform 12"/>
            <p:cNvSpPr/>
            <p:nvPr>
              <p:extLst>
                <p:ext uri="{386F3935-93C4-4BCD-93E2-E3B085C9AB24}">
                  <p16:designElem xmlns:p16="http://schemas.microsoft.com/office/powerpoint/2015/main" xmlns=""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3316966" y="914401"/>
            <a:ext cx="5369834" cy="3488266"/>
          </a:xfrm>
        </p:spPr>
        <p:txBody>
          <a:bodyPr>
            <a:normAutofit/>
          </a:bodyPr>
          <a:lstStyle/>
          <a:p>
            <a:r>
              <a:rPr lang="en-US" dirty="0"/>
              <a:t>Maharashtra Amnesty Scheme</a:t>
            </a:r>
            <a:br>
              <a:rPr lang="en-US" dirty="0"/>
            </a:br>
            <a:r>
              <a:rPr lang="en-US" dirty="0"/>
              <a:t>2019</a:t>
            </a:r>
          </a:p>
        </p:txBody>
      </p:sp>
      <p:sp>
        <p:nvSpPr>
          <p:cNvPr id="3" name="Subtitle 2"/>
          <p:cNvSpPr>
            <a:spLocks noGrp="1"/>
          </p:cNvSpPr>
          <p:nvPr>
            <p:ph type="subTitle" idx="1"/>
          </p:nvPr>
        </p:nvSpPr>
        <p:spPr>
          <a:xfrm>
            <a:off x="4178011" y="4402666"/>
            <a:ext cx="4508790" cy="1364531"/>
          </a:xfrm>
        </p:spPr>
        <p:txBody>
          <a:bodyPr>
            <a:normAutofit/>
          </a:bodyPr>
          <a:lstStyle/>
          <a:p>
            <a:r>
              <a:rPr lang="en-US" dirty="0"/>
              <a:t>BY CA JANAK VAGHANI</a:t>
            </a:r>
          </a:p>
          <a:p>
            <a:r>
              <a:rPr lang="en-US" dirty="0">
                <a:hlinkClick r:id="rId3"/>
              </a:rPr>
              <a:t>Janak.vaghani1@gmail.com</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F60161C-AB41-48C4-A5CC-640D3B2E1F08}"/>
              </a:ext>
            </a:extLst>
          </p:cNvPr>
          <p:cNvSpPr>
            <a:spLocks noGrp="1"/>
          </p:cNvSpPr>
          <p:nvPr>
            <p:ph type="title"/>
          </p:nvPr>
        </p:nvSpPr>
        <p:spPr/>
        <p:txBody>
          <a:bodyPr/>
          <a:lstStyle/>
          <a:p>
            <a:r>
              <a:rPr lang="en-US" dirty="0"/>
              <a:t>Eligible Sum</a:t>
            </a:r>
          </a:p>
        </p:txBody>
      </p:sp>
      <p:sp>
        <p:nvSpPr>
          <p:cNvPr id="3" name="Content Placeholder 2">
            <a:extLst>
              <a:ext uri="{FF2B5EF4-FFF2-40B4-BE49-F238E27FC236}">
                <a16:creationId xmlns:a16="http://schemas.microsoft.com/office/drawing/2014/main" xmlns="" id="{B32EEB17-0A73-443F-AFC9-164FCD48A684}"/>
              </a:ext>
            </a:extLst>
          </p:cNvPr>
          <p:cNvSpPr>
            <a:spLocks noGrp="1"/>
          </p:cNvSpPr>
          <p:nvPr>
            <p:ph idx="1"/>
          </p:nvPr>
        </p:nvSpPr>
        <p:spPr/>
        <p:txBody>
          <a:bodyPr>
            <a:normAutofit lnSpcReduction="10000"/>
          </a:bodyPr>
          <a:lstStyle/>
          <a:p>
            <a:r>
              <a:rPr lang="en-US" dirty="0"/>
              <a:t>Eligible sum is further divided in three parts </a:t>
            </a:r>
          </a:p>
          <a:p>
            <a:r>
              <a:rPr lang="en-US" dirty="0"/>
              <a:t>Disputed tax,</a:t>
            </a:r>
          </a:p>
          <a:p>
            <a:r>
              <a:rPr lang="en-US" dirty="0"/>
              <a:t>Undisputed Tax and </a:t>
            </a:r>
          </a:p>
          <a:p>
            <a:r>
              <a:rPr lang="en-US" dirty="0"/>
              <a:t>Interest, penalty and Late Fees</a:t>
            </a:r>
          </a:p>
          <a:p>
            <a:r>
              <a:rPr lang="en-US" dirty="0"/>
              <a:t>No amnesty for Undisputed Tax.</a:t>
            </a:r>
          </a:p>
          <a:p>
            <a:r>
              <a:rPr lang="en-US" dirty="0"/>
              <a:t>The Amnesty is available for Disputed Tax , Interest, penalty and late fees.</a:t>
            </a:r>
          </a:p>
        </p:txBody>
      </p:sp>
    </p:spTree>
    <p:extLst>
      <p:ext uri="{BB962C8B-B14F-4D97-AF65-F5344CB8AC3E}">
        <p14:creationId xmlns:p14="http://schemas.microsoft.com/office/powerpoint/2010/main" xmlns="" val="31483686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1DD5EA3-139B-42E5-B228-99EEB93E99FD}"/>
              </a:ext>
            </a:extLst>
          </p:cNvPr>
          <p:cNvSpPr>
            <a:spLocks noGrp="1"/>
          </p:cNvSpPr>
          <p:nvPr>
            <p:ph type="title"/>
          </p:nvPr>
        </p:nvSpPr>
        <p:spPr/>
        <p:txBody>
          <a:bodyPr/>
          <a:lstStyle/>
          <a:p>
            <a:r>
              <a:rPr lang="en-US" dirty="0"/>
              <a:t>Disputed and Undisputed tax</a:t>
            </a:r>
          </a:p>
        </p:txBody>
      </p:sp>
      <p:sp>
        <p:nvSpPr>
          <p:cNvPr id="3" name="Content Placeholder 2">
            <a:extLst>
              <a:ext uri="{FF2B5EF4-FFF2-40B4-BE49-F238E27FC236}">
                <a16:creationId xmlns:a16="http://schemas.microsoft.com/office/drawing/2014/main" xmlns="" id="{57A90C5B-9134-4165-8F1F-BCDBC22B5F26}"/>
              </a:ext>
            </a:extLst>
          </p:cNvPr>
          <p:cNvSpPr>
            <a:spLocks noGrp="1"/>
          </p:cNvSpPr>
          <p:nvPr>
            <p:ph idx="1"/>
          </p:nvPr>
        </p:nvSpPr>
        <p:spPr/>
        <p:txBody>
          <a:bodyPr/>
          <a:lstStyle/>
          <a:p>
            <a:r>
              <a:rPr lang="en-US" dirty="0"/>
              <a:t>Disputed Tax is defined to be other than undisputed Tax.</a:t>
            </a:r>
          </a:p>
          <a:p>
            <a:r>
              <a:rPr lang="en-US" dirty="0"/>
              <a:t>Undisputed tax is defined in section 2(q) of the Ordinance as under;-</a:t>
            </a:r>
          </a:p>
          <a:p>
            <a:pPr>
              <a:buFontTx/>
              <a:buChar char="-"/>
            </a:pPr>
            <a:r>
              <a:rPr lang="en-US" dirty="0"/>
              <a:t>Taxes Collected separately,</a:t>
            </a:r>
          </a:p>
          <a:p>
            <a:pPr>
              <a:buFontTx/>
              <a:buChar char="-"/>
            </a:pPr>
            <a:r>
              <a:rPr lang="en-US" dirty="0"/>
              <a:t>Deduction of tax collected allowed in any statutory order,</a:t>
            </a:r>
          </a:p>
          <a:p>
            <a:pPr>
              <a:buFontTx/>
              <a:buChar char="-"/>
            </a:pPr>
            <a:r>
              <a:rPr lang="en-US" dirty="0"/>
              <a:t>Taxes shown payable in any returns or revised returns in other words return dues,</a:t>
            </a:r>
          </a:p>
        </p:txBody>
      </p:sp>
    </p:spTree>
    <p:extLst>
      <p:ext uri="{BB962C8B-B14F-4D97-AF65-F5344CB8AC3E}">
        <p14:creationId xmlns:p14="http://schemas.microsoft.com/office/powerpoint/2010/main" xmlns="" val="13826417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6D4E8B7-AA7A-445A-9E6B-088AA00C6A8F}"/>
              </a:ext>
            </a:extLst>
          </p:cNvPr>
          <p:cNvSpPr>
            <a:spLocks noGrp="1"/>
          </p:cNvSpPr>
          <p:nvPr>
            <p:ph type="title"/>
          </p:nvPr>
        </p:nvSpPr>
        <p:spPr/>
        <p:txBody>
          <a:bodyPr/>
          <a:lstStyle/>
          <a:p>
            <a:r>
              <a:rPr lang="en-US" dirty="0"/>
              <a:t>Disputed and Undisputed tax</a:t>
            </a:r>
          </a:p>
        </p:txBody>
      </p:sp>
      <p:sp>
        <p:nvSpPr>
          <p:cNvPr id="3" name="Content Placeholder 2">
            <a:extLst>
              <a:ext uri="{FF2B5EF4-FFF2-40B4-BE49-F238E27FC236}">
                <a16:creationId xmlns:a16="http://schemas.microsoft.com/office/drawing/2014/main" xmlns="" id="{404801E3-0B13-4CFB-8D0E-A569F2A9298C}"/>
              </a:ext>
            </a:extLst>
          </p:cNvPr>
          <p:cNvSpPr>
            <a:spLocks noGrp="1"/>
          </p:cNvSpPr>
          <p:nvPr>
            <p:ph idx="1"/>
          </p:nvPr>
        </p:nvSpPr>
        <p:spPr/>
        <p:txBody>
          <a:bodyPr>
            <a:normAutofit/>
          </a:bodyPr>
          <a:lstStyle/>
          <a:p>
            <a:r>
              <a:rPr lang="en-US" dirty="0"/>
              <a:t>The deduction claimed or allowed for tax under rule 57 of the VAT Act or similar rules under other acts. That is of tax element in case of inclusive of sales price,</a:t>
            </a:r>
          </a:p>
          <a:p>
            <a:r>
              <a:rPr lang="en-US" dirty="0"/>
              <a:t>Amount of forfeited in any order  or excess collection of tax shown in any return , revised return or audit report etc.,</a:t>
            </a:r>
          </a:p>
        </p:txBody>
      </p:sp>
    </p:spTree>
    <p:extLst>
      <p:ext uri="{BB962C8B-B14F-4D97-AF65-F5344CB8AC3E}">
        <p14:creationId xmlns:p14="http://schemas.microsoft.com/office/powerpoint/2010/main" xmlns="" val="23651731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E15C141-65E6-4C81-A447-2B8CBC695D01}"/>
              </a:ext>
            </a:extLst>
          </p:cNvPr>
          <p:cNvSpPr>
            <a:spLocks noGrp="1"/>
          </p:cNvSpPr>
          <p:nvPr>
            <p:ph type="title"/>
          </p:nvPr>
        </p:nvSpPr>
        <p:spPr/>
        <p:txBody>
          <a:bodyPr/>
          <a:lstStyle/>
          <a:p>
            <a:r>
              <a:rPr lang="en-US" dirty="0"/>
              <a:t>Disputed and Undisputed tax</a:t>
            </a:r>
          </a:p>
        </p:txBody>
      </p:sp>
      <p:sp>
        <p:nvSpPr>
          <p:cNvPr id="3" name="Content Placeholder 2">
            <a:extLst>
              <a:ext uri="{FF2B5EF4-FFF2-40B4-BE49-F238E27FC236}">
                <a16:creationId xmlns:a16="http://schemas.microsoft.com/office/drawing/2014/main" xmlns="" id="{E09B942E-58DA-4E01-B20D-44E3687E5921}"/>
              </a:ext>
            </a:extLst>
          </p:cNvPr>
          <p:cNvSpPr>
            <a:spLocks noGrp="1"/>
          </p:cNvSpPr>
          <p:nvPr>
            <p:ph idx="1"/>
          </p:nvPr>
        </p:nvSpPr>
        <p:spPr/>
        <p:txBody>
          <a:bodyPr/>
          <a:lstStyle/>
          <a:p>
            <a:r>
              <a:rPr lang="en-US" dirty="0"/>
              <a:t>Any amount of tax, interest or late fee recommended by vat auditor in his audit report and accepted by the dealer.</a:t>
            </a:r>
          </a:p>
          <a:p>
            <a:r>
              <a:rPr lang="en-US" dirty="0"/>
              <a:t>Amount of tax deducted at source by the employer and </a:t>
            </a:r>
          </a:p>
          <a:p>
            <a:r>
              <a:rPr lang="en-US" dirty="0"/>
              <a:t>Amount of tax collected at source.</a:t>
            </a:r>
          </a:p>
        </p:txBody>
      </p:sp>
    </p:spTree>
    <p:extLst>
      <p:ext uri="{BB962C8B-B14F-4D97-AF65-F5344CB8AC3E}">
        <p14:creationId xmlns:p14="http://schemas.microsoft.com/office/powerpoint/2010/main" xmlns="" val="4752524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80BB144-7F0F-4F7D-9435-3CCE4F694DC1}"/>
              </a:ext>
            </a:extLst>
          </p:cNvPr>
          <p:cNvSpPr>
            <a:spLocks noGrp="1"/>
          </p:cNvSpPr>
          <p:nvPr>
            <p:ph type="title"/>
          </p:nvPr>
        </p:nvSpPr>
        <p:spPr/>
        <p:txBody>
          <a:bodyPr/>
          <a:lstStyle/>
          <a:p>
            <a:r>
              <a:rPr lang="en-US" dirty="0"/>
              <a:t>Disputed and Undisputed tax</a:t>
            </a:r>
          </a:p>
        </p:txBody>
      </p:sp>
      <p:sp>
        <p:nvSpPr>
          <p:cNvPr id="3" name="Content Placeholder 2">
            <a:extLst>
              <a:ext uri="{FF2B5EF4-FFF2-40B4-BE49-F238E27FC236}">
                <a16:creationId xmlns:a16="http://schemas.microsoft.com/office/drawing/2014/main" xmlns="" id="{5C868B6B-2A38-4BF0-AF95-8EC742132D1F}"/>
              </a:ext>
            </a:extLst>
          </p:cNvPr>
          <p:cNvSpPr>
            <a:spLocks noGrp="1"/>
          </p:cNvSpPr>
          <p:nvPr>
            <p:ph idx="1"/>
          </p:nvPr>
        </p:nvSpPr>
        <p:spPr/>
        <p:txBody>
          <a:bodyPr/>
          <a:lstStyle/>
          <a:p>
            <a:r>
              <a:rPr lang="en-US" dirty="0"/>
              <a:t>In other words any dues payable other than as per returns and advised by and  auditor forms part of undisputed tax.</a:t>
            </a:r>
          </a:p>
          <a:p>
            <a:r>
              <a:rPr lang="en-US" dirty="0"/>
              <a:t>This could be as per statutory order of assessment, appeal revision rectification or as per order of High Court or SC.</a:t>
            </a:r>
          </a:p>
          <a:p>
            <a:r>
              <a:rPr lang="en-US" dirty="0"/>
              <a:t>This could be on account of ;-</a:t>
            </a:r>
          </a:p>
        </p:txBody>
      </p:sp>
    </p:spTree>
    <p:extLst>
      <p:ext uri="{BB962C8B-B14F-4D97-AF65-F5344CB8AC3E}">
        <p14:creationId xmlns:p14="http://schemas.microsoft.com/office/powerpoint/2010/main" xmlns="" val="7019806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FE51BA1-3521-4F1A-8B74-566498B1C75D}"/>
              </a:ext>
            </a:extLst>
          </p:cNvPr>
          <p:cNvSpPr>
            <a:spLocks noGrp="1"/>
          </p:cNvSpPr>
          <p:nvPr>
            <p:ph type="title"/>
          </p:nvPr>
        </p:nvSpPr>
        <p:spPr/>
        <p:txBody>
          <a:bodyPr/>
          <a:lstStyle/>
          <a:p>
            <a:r>
              <a:rPr lang="en-US" dirty="0"/>
              <a:t>Disputed and Undisputed tax</a:t>
            </a:r>
          </a:p>
        </p:txBody>
      </p:sp>
      <p:sp>
        <p:nvSpPr>
          <p:cNvPr id="3" name="Content Placeholder 2">
            <a:extLst>
              <a:ext uri="{FF2B5EF4-FFF2-40B4-BE49-F238E27FC236}">
                <a16:creationId xmlns:a16="http://schemas.microsoft.com/office/drawing/2014/main" xmlns="" id="{34A824EA-940B-47A6-9CA1-0E04AA2D65A5}"/>
              </a:ext>
            </a:extLst>
          </p:cNvPr>
          <p:cNvSpPr>
            <a:spLocks noGrp="1"/>
          </p:cNvSpPr>
          <p:nvPr>
            <p:ph idx="1"/>
          </p:nvPr>
        </p:nvSpPr>
        <p:spPr/>
        <p:txBody>
          <a:bodyPr>
            <a:normAutofit fontScale="92500" lnSpcReduction="10000"/>
          </a:bodyPr>
          <a:lstStyle/>
          <a:p>
            <a:r>
              <a:rPr lang="en-US" dirty="0"/>
              <a:t>Dispute in rate of tax or composition,</a:t>
            </a:r>
          </a:p>
          <a:p>
            <a:r>
              <a:rPr lang="en-US" dirty="0"/>
              <a:t>Disallowance of set off for any reasons like non eligibility , wrong claim in return, non payment of tax by vendor, mismatch or un-match of  J1 or j2 etc. or refund claimed in return,</a:t>
            </a:r>
          </a:p>
          <a:p>
            <a:r>
              <a:rPr lang="en-US" dirty="0"/>
              <a:t>Increase  in taxable turnover for any reason including disallowance of tax free sales, goods return forms etc. But to see if deduction of tax is granted then it forms part of undisputed tax and no amnesty for it.</a:t>
            </a:r>
          </a:p>
        </p:txBody>
      </p:sp>
    </p:spTree>
    <p:extLst>
      <p:ext uri="{BB962C8B-B14F-4D97-AF65-F5344CB8AC3E}">
        <p14:creationId xmlns:p14="http://schemas.microsoft.com/office/powerpoint/2010/main" xmlns="" val="30905854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AB816E4-32A9-40D9-865B-5AFAB6721F54}"/>
              </a:ext>
            </a:extLst>
          </p:cNvPr>
          <p:cNvSpPr>
            <a:spLocks noGrp="1"/>
          </p:cNvSpPr>
          <p:nvPr>
            <p:ph type="title"/>
          </p:nvPr>
        </p:nvSpPr>
        <p:spPr/>
        <p:txBody>
          <a:bodyPr/>
          <a:lstStyle/>
          <a:p>
            <a:r>
              <a:rPr lang="en-US" dirty="0"/>
              <a:t>Disputed and Undisputed tax</a:t>
            </a:r>
          </a:p>
        </p:txBody>
      </p:sp>
      <p:sp>
        <p:nvSpPr>
          <p:cNvPr id="3" name="Content Placeholder 2">
            <a:extLst>
              <a:ext uri="{FF2B5EF4-FFF2-40B4-BE49-F238E27FC236}">
                <a16:creationId xmlns:a16="http://schemas.microsoft.com/office/drawing/2014/main" xmlns="" id="{414A79D5-1879-4B15-B156-9F146FF6B2A4}"/>
              </a:ext>
            </a:extLst>
          </p:cNvPr>
          <p:cNvSpPr>
            <a:spLocks noGrp="1"/>
          </p:cNvSpPr>
          <p:nvPr>
            <p:ph idx="1"/>
          </p:nvPr>
        </p:nvSpPr>
        <p:spPr/>
        <p:txBody>
          <a:bodyPr>
            <a:normAutofit fontScale="85000" lnSpcReduction="20000"/>
          </a:bodyPr>
          <a:lstStyle/>
          <a:p>
            <a:r>
              <a:rPr lang="en-US" dirty="0"/>
              <a:t>Disallowance of pending forms under VAT and CST Act like C, E-1 or E-II, F, H, I or J,.</a:t>
            </a:r>
          </a:p>
          <a:p>
            <a:r>
              <a:rPr lang="en-US" dirty="0"/>
              <a:t>In appeal most of dealers have made payment for pending forms so practically not useful to avail amnesty in tax for any pending forms . One can avail amnesty for interest amount only or for orders passed and appeal is pending one can avail the amnesty in tax  for pending forms</a:t>
            </a:r>
          </a:p>
          <a:p>
            <a:r>
              <a:rPr lang="en-US" dirty="0"/>
              <a:t>Suppression of sales,</a:t>
            </a:r>
          </a:p>
          <a:p>
            <a:r>
              <a:rPr lang="en-US" dirty="0"/>
              <a:t>Tax payable on unregistered purchases </a:t>
            </a:r>
          </a:p>
          <a:p>
            <a:r>
              <a:rPr lang="en-US" dirty="0"/>
              <a:t>For any other reason.</a:t>
            </a:r>
          </a:p>
        </p:txBody>
      </p:sp>
    </p:spTree>
    <p:extLst>
      <p:ext uri="{BB962C8B-B14F-4D97-AF65-F5344CB8AC3E}">
        <p14:creationId xmlns:p14="http://schemas.microsoft.com/office/powerpoint/2010/main" xmlns="" val="25575583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AB310D-43F9-491F-963B-28F5EE50581E}"/>
              </a:ext>
            </a:extLst>
          </p:cNvPr>
          <p:cNvSpPr>
            <a:spLocks noGrp="1"/>
          </p:cNvSpPr>
          <p:nvPr>
            <p:ph type="title"/>
          </p:nvPr>
        </p:nvSpPr>
        <p:spPr/>
        <p:txBody>
          <a:bodyPr/>
          <a:lstStyle/>
          <a:p>
            <a:r>
              <a:rPr lang="en-US" dirty="0"/>
              <a:t>Amnesty for Partial Issue</a:t>
            </a:r>
          </a:p>
        </p:txBody>
      </p:sp>
      <p:sp>
        <p:nvSpPr>
          <p:cNvPr id="3" name="Content Placeholder 2">
            <a:extLst>
              <a:ext uri="{FF2B5EF4-FFF2-40B4-BE49-F238E27FC236}">
                <a16:creationId xmlns:a16="http://schemas.microsoft.com/office/drawing/2014/main" xmlns="" id="{4DD1A6DF-C176-47CA-892F-C465EA8501AA}"/>
              </a:ext>
            </a:extLst>
          </p:cNvPr>
          <p:cNvSpPr>
            <a:spLocks noGrp="1"/>
          </p:cNvSpPr>
          <p:nvPr>
            <p:ph idx="1"/>
          </p:nvPr>
        </p:nvSpPr>
        <p:spPr/>
        <p:txBody>
          <a:bodyPr/>
          <a:lstStyle/>
          <a:p>
            <a:r>
              <a:rPr lang="en-US" dirty="0"/>
              <a:t>Amnesty can be availed for certain issues involved in any appeal filed against the order.</a:t>
            </a:r>
          </a:p>
          <a:p>
            <a:r>
              <a:rPr lang="en-US" dirty="0"/>
              <a:t>It is not necessary to avail amnesty for full amount of tax payable as per order .</a:t>
            </a:r>
          </a:p>
          <a:p>
            <a:r>
              <a:rPr lang="en-US" dirty="0"/>
              <a:t>However when tax and interest and penalty is payable then amnesty can not be availed only for interest and penalty amount.</a:t>
            </a:r>
          </a:p>
        </p:txBody>
      </p:sp>
    </p:spTree>
    <p:extLst>
      <p:ext uri="{BB962C8B-B14F-4D97-AF65-F5344CB8AC3E}">
        <p14:creationId xmlns:p14="http://schemas.microsoft.com/office/powerpoint/2010/main" xmlns="" val="27839334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766270A-33AF-4F60-8A06-857FD7D98829}"/>
              </a:ext>
            </a:extLst>
          </p:cNvPr>
          <p:cNvSpPr>
            <a:spLocks noGrp="1"/>
          </p:cNvSpPr>
          <p:nvPr>
            <p:ph type="title"/>
          </p:nvPr>
        </p:nvSpPr>
        <p:spPr/>
        <p:txBody>
          <a:bodyPr/>
          <a:lstStyle/>
          <a:p>
            <a:r>
              <a:rPr lang="en-US" dirty="0"/>
              <a:t>Amnesty for Partial Issue</a:t>
            </a:r>
          </a:p>
        </p:txBody>
      </p:sp>
      <p:sp>
        <p:nvSpPr>
          <p:cNvPr id="3" name="Content Placeholder 2">
            <a:extLst>
              <a:ext uri="{FF2B5EF4-FFF2-40B4-BE49-F238E27FC236}">
                <a16:creationId xmlns:a16="http://schemas.microsoft.com/office/drawing/2014/main" xmlns="" id="{69953E94-EE74-43F4-B1FA-D26274EF07C9}"/>
              </a:ext>
            </a:extLst>
          </p:cNvPr>
          <p:cNvSpPr>
            <a:spLocks noGrp="1"/>
          </p:cNvSpPr>
          <p:nvPr>
            <p:ph idx="1"/>
          </p:nvPr>
        </p:nvSpPr>
        <p:spPr/>
        <p:txBody>
          <a:bodyPr>
            <a:normAutofit fontScale="92500"/>
          </a:bodyPr>
          <a:lstStyle/>
          <a:p>
            <a:r>
              <a:rPr lang="en-US" dirty="0"/>
              <a:t>The Commissioner by Notification, dated 07/03/2019 has notified following issue for partial amnesty;-</a:t>
            </a:r>
          </a:p>
          <a:p>
            <a:pPr marL="0" indent="0">
              <a:buNone/>
            </a:pPr>
            <a:r>
              <a:rPr lang="en-US" dirty="0"/>
              <a:t>-Tax payable for pending forms like C,F, H, E-I or E-II or I which are defective, partly received or not received,</a:t>
            </a:r>
          </a:p>
          <a:p>
            <a:pPr marL="0" indent="0">
              <a:buNone/>
            </a:pPr>
            <a:r>
              <a:rPr lang="en-US" dirty="0"/>
              <a:t>- Disallowance of set off due to purchase made from non genuine dealers, non filing of returns by vendor, purchase of goods from composition dealer, mis-match of set off, mistake in calculation of setoff, denial of set off , retention of set off ,  </a:t>
            </a:r>
          </a:p>
        </p:txBody>
      </p:sp>
    </p:spTree>
    <p:extLst>
      <p:ext uri="{BB962C8B-B14F-4D97-AF65-F5344CB8AC3E}">
        <p14:creationId xmlns:p14="http://schemas.microsoft.com/office/powerpoint/2010/main" xmlns="" val="32562980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AC5C657-4BFB-4823-B69D-6B651586571D}"/>
              </a:ext>
            </a:extLst>
          </p:cNvPr>
          <p:cNvSpPr>
            <a:spLocks noGrp="1"/>
          </p:cNvSpPr>
          <p:nvPr>
            <p:ph type="title"/>
          </p:nvPr>
        </p:nvSpPr>
        <p:spPr/>
        <p:txBody>
          <a:bodyPr/>
          <a:lstStyle/>
          <a:p>
            <a:r>
              <a:rPr lang="en-US" dirty="0"/>
              <a:t>Amnesty for Partial Issue</a:t>
            </a:r>
          </a:p>
        </p:txBody>
      </p:sp>
      <p:sp>
        <p:nvSpPr>
          <p:cNvPr id="3" name="Content Placeholder 2">
            <a:extLst>
              <a:ext uri="{FF2B5EF4-FFF2-40B4-BE49-F238E27FC236}">
                <a16:creationId xmlns:a16="http://schemas.microsoft.com/office/drawing/2014/main" xmlns="" id="{C107CA33-F9E1-430D-BA46-02793FE97113}"/>
              </a:ext>
            </a:extLst>
          </p:cNvPr>
          <p:cNvSpPr>
            <a:spLocks noGrp="1"/>
          </p:cNvSpPr>
          <p:nvPr>
            <p:ph idx="1"/>
          </p:nvPr>
        </p:nvSpPr>
        <p:spPr/>
        <p:txBody>
          <a:bodyPr/>
          <a:lstStyle/>
          <a:p>
            <a:pPr marL="0" indent="0">
              <a:buNone/>
            </a:pPr>
            <a:r>
              <a:rPr lang="en-US" dirty="0"/>
              <a:t>-Tax payable for disallowance of any claim or application of wrong rate of tax, or certain income treated as taxable.</a:t>
            </a:r>
          </a:p>
          <a:p>
            <a:r>
              <a:rPr lang="en-US" dirty="0"/>
              <a:t>The applicant dealer will have to state the issue for which he is applying for amnesty and issues for which he is continuing appeal </a:t>
            </a:r>
          </a:p>
          <a:p>
            <a:r>
              <a:rPr lang="en-US" dirty="0"/>
              <a:t>in application for amnesty in form I or II as the case may be.</a:t>
            </a:r>
          </a:p>
        </p:txBody>
      </p:sp>
    </p:spTree>
    <p:extLst>
      <p:ext uri="{BB962C8B-B14F-4D97-AF65-F5344CB8AC3E}">
        <p14:creationId xmlns:p14="http://schemas.microsoft.com/office/powerpoint/2010/main" xmlns="" val="1630445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 name="Rectangle 5"/>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3" cstate="print">
            <a:duotone>
              <a:schemeClr val="bg2">
                <a:shade val="45000"/>
                <a:satMod val="135000"/>
              </a:schemeClr>
              <a:prstClr val="white"/>
            </a:duotone>
            <a:alphaModFix amt="21000"/>
            <a:extLst/>
          </a:blip>
          <a:srcRect l="9027" r="1641" b="2"/>
          <a:stretch/>
        </p:blipFill>
        <p:spPr>
          <a:xfrm>
            <a:off x="20" y="10"/>
            <a:ext cx="9143980" cy="6857990"/>
          </a:xfrm>
          <a:prstGeom prst="rect">
            <a:avLst/>
          </a:prstGeom>
        </p:spPr>
      </p:pic>
      <p:grpSp>
        <p:nvGrpSpPr>
          <p:cNvPr id="7" name="Group 6"/>
          <p:cNvGrpSpPr>
            <a:grpSpLocks noGrp="1" noUngrp="1" noRot="1" noChangeAspect="1" noMove="1" noResize="1"/>
          </p:cNvGrpSpPr>
          <p:nvPr>
            <p:extLst>
              <p:ext uri="{386F3935-93C4-4BCD-93E2-E3B085C9AB24}">
                <p16:designElem xmlns:p16="http://schemas.microsoft.com/office/powerpoint/2015/main" xmlns="" val="1"/>
              </p:ext>
            </p:extLst>
          </p:nvPr>
        </p:nvGrpSpPr>
        <p:grpSpPr>
          <a:xfrm>
            <a:off x="0" y="0"/>
            <a:ext cx="2132013" cy="6858001"/>
            <a:chOff x="0" y="0"/>
            <a:chExt cx="2132013" cy="6858001"/>
          </a:xfrm>
        </p:grpSpPr>
        <p:sp>
          <p:nvSpPr>
            <p:cNvPr id="8" name="Freeform 6"/>
            <p:cNvSpPr/>
            <p:nvPr>
              <p:extLst>
                <p:ext uri="{386F3935-93C4-4BCD-93E2-E3B085C9AB24}">
                  <p16:designElem xmlns:p16="http://schemas.microsoft.com/office/powerpoint/2015/main" xmlns="" val="1"/>
                </p:ext>
              </p:extLst>
            </p:nvPr>
          </p:nvSpPr>
          <p:spPr bwMode="auto">
            <a:xfrm>
              <a:off x="0" y="0"/>
              <a:ext cx="1073150" cy="5291138"/>
            </a:xfrm>
            <a:custGeom>
              <a:avLst/>
              <a:gdLst/>
              <a:ahLst/>
              <a:cxnLst/>
              <a:rect l="0" t="0" r="r" b="b"/>
              <a:pathLst>
                <a:path w="676" h="3333">
                  <a:moveTo>
                    <a:pt x="0" y="3132"/>
                  </a:moveTo>
                  <a:lnTo>
                    <a:pt x="0" y="3312"/>
                  </a:lnTo>
                  <a:lnTo>
                    <a:pt x="126" y="3333"/>
                  </a:lnTo>
                  <a:lnTo>
                    <a:pt x="676" y="0"/>
                  </a:lnTo>
                  <a:lnTo>
                    <a:pt x="514" y="0"/>
                  </a:lnTo>
                  <a:lnTo>
                    <a:pt x="0" y="3132"/>
                  </a:lnTo>
                  <a:close/>
                </a:path>
              </a:pathLst>
            </a:custGeom>
            <a:solidFill>
              <a:schemeClr val="accent1"/>
            </a:solidFill>
            <a:ln>
              <a:noFill/>
            </a:ln>
          </p:spPr>
        </p:sp>
        <p:sp>
          <p:nvSpPr>
            <p:cNvPr id="9" name="Freeform 7"/>
            <p:cNvSpPr/>
            <p:nvPr>
              <p:extLst>
                <p:ext uri="{386F3935-93C4-4BCD-93E2-E3B085C9AB24}">
                  <p16:designElem xmlns:p16="http://schemas.microsoft.com/office/powerpoint/2015/main" xmlns="" val="1"/>
                </p:ext>
              </p:extLst>
            </p:nvPr>
          </p:nvSpPr>
          <p:spPr bwMode="auto">
            <a:xfrm>
              <a:off x="0" y="0"/>
              <a:ext cx="758825" cy="4624388"/>
            </a:xfrm>
            <a:custGeom>
              <a:avLst/>
              <a:gdLst/>
              <a:ahLst/>
              <a:cxnLst/>
              <a:rect l="0" t="0" r="r" b="b"/>
              <a:pathLst>
                <a:path w="478" h="2913">
                  <a:moveTo>
                    <a:pt x="478" y="0"/>
                  </a:moveTo>
                  <a:lnTo>
                    <a:pt x="318" y="0"/>
                  </a:lnTo>
                  <a:lnTo>
                    <a:pt x="0" y="1938"/>
                  </a:lnTo>
                  <a:lnTo>
                    <a:pt x="0" y="2913"/>
                  </a:lnTo>
                  <a:lnTo>
                    <a:pt x="478" y="0"/>
                  </a:lnTo>
                  <a:close/>
                </a:path>
              </a:pathLst>
            </a:custGeom>
            <a:solidFill>
              <a:schemeClr val="tx1">
                <a:lumMod val="65000"/>
                <a:lumOff val="35000"/>
              </a:schemeClr>
            </a:solidFill>
            <a:ln>
              <a:noFill/>
            </a:ln>
          </p:spPr>
        </p:sp>
        <p:sp>
          <p:nvSpPr>
            <p:cNvPr id="10" name="Freeform 8"/>
            <p:cNvSpPr/>
            <p:nvPr>
              <p:extLst>
                <p:ext uri="{386F3935-93C4-4BCD-93E2-E3B085C9AB24}">
                  <p16:designElem xmlns:p16="http://schemas.microsoft.com/office/powerpoint/2015/main" xmlns="" val="1"/>
                </p:ext>
              </p:extLst>
            </p:nvPr>
          </p:nvSpPr>
          <p:spPr bwMode="auto">
            <a:xfrm>
              <a:off x="0" y="5662613"/>
              <a:ext cx="906463" cy="1195388"/>
            </a:xfrm>
            <a:custGeom>
              <a:avLst/>
              <a:gdLst/>
              <a:ahLst/>
              <a:cxnLst/>
              <a:rect l="0" t="0" r="r" b="b"/>
              <a:pathLst>
                <a:path w="571" h="753">
                  <a:moveTo>
                    <a:pt x="0" y="0"/>
                  </a:moveTo>
                  <a:lnTo>
                    <a:pt x="0" y="12"/>
                  </a:lnTo>
                  <a:lnTo>
                    <a:pt x="538" y="753"/>
                  </a:lnTo>
                  <a:lnTo>
                    <a:pt x="571" y="753"/>
                  </a:lnTo>
                  <a:lnTo>
                    <a:pt x="0" y="0"/>
                  </a:lnTo>
                  <a:close/>
                </a:path>
              </a:pathLst>
            </a:custGeom>
            <a:solidFill>
              <a:schemeClr val="tx1">
                <a:lumMod val="85000"/>
                <a:lumOff val="15000"/>
              </a:schemeClr>
            </a:solidFill>
            <a:ln>
              <a:noFill/>
            </a:ln>
          </p:spPr>
        </p:sp>
        <p:sp>
          <p:nvSpPr>
            <p:cNvPr id="11" name="Freeform 9"/>
            <p:cNvSpPr/>
            <p:nvPr>
              <p:extLst>
                <p:ext uri="{386F3935-93C4-4BCD-93E2-E3B085C9AB24}">
                  <p16:designElem xmlns:p16="http://schemas.microsoft.com/office/powerpoint/2015/main" xmlns="" val="1"/>
                </p:ext>
              </p:extLst>
            </p:nvPr>
          </p:nvSpPr>
          <p:spPr bwMode="auto">
            <a:xfrm>
              <a:off x="0" y="5295900"/>
              <a:ext cx="1487488" cy="1562100"/>
            </a:xfrm>
            <a:custGeom>
              <a:avLst/>
              <a:gdLst/>
              <a:ahLst/>
              <a:cxnLst/>
              <a:rect l="0" t="0" r="r" b="b"/>
              <a:pathLst>
                <a:path w="937" h="984">
                  <a:moveTo>
                    <a:pt x="0" y="0"/>
                  </a:moveTo>
                  <a:lnTo>
                    <a:pt x="0" y="3"/>
                  </a:lnTo>
                  <a:lnTo>
                    <a:pt x="901" y="984"/>
                  </a:lnTo>
                  <a:lnTo>
                    <a:pt x="937" y="984"/>
                  </a:lnTo>
                  <a:lnTo>
                    <a:pt x="0" y="0"/>
                  </a:lnTo>
                  <a:close/>
                </a:path>
              </a:pathLst>
            </a:custGeom>
            <a:solidFill>
              <a:schemeClr val="accent1">
                <a:lumMod val="50000"/>
              </a:schemeClr>
            </a:solidFill>
            <a:ln>
              <a:noFill/>
            </a:ln>
          </p:spPr>
        </p:sp>
        <p:sp>
          <p:nvSpPr>
            <p:cNvPr id="12" name="Freeform 10"/>
            <p:cNvSpPr/>
            <p:nvPr>
              <p:extLst>
                <p:ext uri="{386F3935-93C4-4BCD-93E2-E3B085C9AB24}">
                  <p16:designElem xmlns:p16="http://schemas.microsoft.com/office/powerpoint/2015/main" xmlns="" val="1"/>
                </p:ext>
              </p:extLst>
            </p:nvPr>
          </p:nvSpPr>
          <p:spPr bwMode="auto">
            <a:xfrm>
              <a:off x="0" y="5257800"/>
              <a:ext cx="2132013" cy="1600200"/>
            </a:xfrm>
            <a:custGeom>
              <a:avLst/>
              <a:gdLst/>
              <a:ahLst/>
              <a:cxnLst/>
              <a:rect l="0" t="0" r="r" b="b"/>
              <a:pathLst>
                <a:path w="1343" h="1008">
                  <a:moveTo>
                    <a:pt x="0" y="24"/>
                  </a:moveTo>
                  <a:lnTo>
                    <a:pt x="937" y="1008"/>
                  </a:lnTo>
                  <a:lnTo>
                    <a:pt x="1343" y="1008"/>
                  </a:lnTo>
                  <a:lnTo>
                    <a:pt x="126" y="21"/>
                  </a:lnTo>
                  <a:lnTo>
                    <a:pt x="0" y="0"/>
                  </a:lnTo>
                  <a:lnTo>
                    <a:pt x="0" y="24"/>
                  </a:lnTo>
                  <a:close/>
                </a:path>
              </a:pathLst>
            </a:custGeom>
            <a:solidFill>
              <a:schemeClr val="accent1">
                <a:lumMod val="75000"/>
              </a:schemeClr>
            </a:solidFill>
            <a:ln>
              <a:noFill/>
            </a:ln>
          </p:spPr>
        </p:sp>
        <p:sp>
          <p:nvSpPr>
            <p:cNvPr id="13" name="Freeform 11"/>
            <p:cNvSpPr/>
            <p:nvPr>
              <p:extLst>
                <p:ext uri="{386F3935-93C4-4BCD-93E2-E3B085C9AB24}">
                  <p16:designElem xmlns:p16="http://schemas.microsoft.com/office/powerpoint/2015/main" xmlns="" val="1"/>
                </p:ext>
              </p:extLst>
            </p:nvPr>
          </p:nvSpPr>
          <p:spPr bwMode="auto">
            <a:xfrm>
              <a:off x="0" y="5357813"/>
              <a:ext cx="1377950" cy="1500188"/>
            </a:xfrm>
            <a:custGeom>
              <a:avLst/>
              <a:gdLst/>
              <a:ahLst/>
              <a:cxnLst/>
              <a:rect l="0" t="0" r="r" b="b"/>
              <a:pathLst>
                <a:path w="868" h="945">
                  <a:moveTo>
                    <a:pt x="0" y="192"/>
                  </a:moveTo>
                  <a:lnTo>
                    <a:pt x="571" y="945"/>
                  </a:lnTo>
                  <a:lnTo>
                    <a:pt x="868" y="945"/>
                  </a:lnTo>
                  <a:lnTo>
                    <a:pt x="0" y="0"/>
                  </a:lnTo>
                  <a:lnTo>
                    <a:pt x="0" y="192"/>
                  </a:lnTo>
                  <a:close/>
                </a:path>
              </a:pathLst>
            </a:custGeom>
            <a:solidFill>
              <a:schemeClr val="tx1">
                <a:lumMod val="75000"/>
                <a:lumOff val="25000"/>
              </a:schemeClr>
            </a:solidFill>
            <a:ln>
              <a:noFill/>
            </a:ln>
          </p:spPr>
        </p:sp>
      </p:grpSp>
      <p:sp>
        <p:nvSpPr>
          <p:cNvPr id="2" name="Title 1"/>
          <p:cNvSpPr>
            <a:spLocks noGrp="1"/>
          </p:cNvSpPr>
          <p:nvPr>
            <p:ph type="title"/>
          </p:nvPr>
        </p:nvSpPr>
        <p:spPr/>
        <p:txBody>
          <a:bodyPr>
            <a:normAutofit/>
          </a:bodyPr>
          <a:lstStyle/>
          <a:p>
            <a:r>
              <a:rPr lang="en-US" dirty="0"/>
              <a:t>Amnesty Scheme-Relevant Notifications</a:t>
            </a:r>
            <a:br>
              <a:rPr lang="en-US" dirty="0"/>
            </a:br>
            <a:endParaRPr lang="en-US" dirty="0"/>
          </a:p>
        </p:txBody>
      </p:sp>
      <p:sp>
        <p:nvSpPr>
          <p:cNvPr id="3" name="Content Placeholder 2"/>
          <p:cNvSpPr>
            <a:spLocks noGrp="1"/>
          </p:cNvSpPr>
          <p:nvPr>
            <p:ph idx="1"/>
          </p:nvPr>
        </p:nvSpPr>
        <p:spPr/>
        <p:txBody>
          <a:bodyPr>
            <a:normAutofit lnSpcReduction="10000"/>
          </a:bodyPr>
          <a:lstStyle/>
          <a:p>
            <a:pPr>
              <a:lnSpc>
                <a:spcPct val="80000"/>
              </a:lnSpc>
            </a:pPr>
            <a:r>
              <a:rPr lang="en-US" dirty="0">
                <a:latin typeface="Times New Roman" panose="02020603050405020304" pitchFamily="18" charset="0"/>
                <a:cs typeface="Times New Roman" panose="02020603050405020304" pitchFamily="18" charset="0"/>
              </a:rPr>
              <a:t>The Maharashtra Settlement of Arrears of Tax, Interest, Penalty or Late Fee Ordinance, 2019- Notified by Maharashtra Ordinance No. V OF 2019 dated 6th March 2019 Published in Official Gazette Part VIII. </a:t>
            </a:r>
          </a:p>
          <a:p>
            <a:pPr>
              <a:lnSpc>
                <a:spcPct val="80000"/>
              </a:lnSpc>
            </a:pPr>
            <a:r>
              <a:rPr lang="en-US" dirty="0">
                <a:latin typeface="Times New Roman" panose="02020603050405020304" pitchFamily="18" charset="0"/>
                <a:cs typeface="Times New Roman" panose="02020603050405020304" pitchFamily="18" charset="0"/>
              </a:rPr>
              <a:t>Order  No. MMB-2019/1/ADM-8 dated 07/03/2019 for specifying forms and manner of submission of forms.</a:t>
            </a:r>
          </a:p>
          <a:p>
            <a:pPr>
              <a:lnSpc>
                <a:spcPct val="80000"/>
              </a:lnSpc>
            </a:pPr>
            <a:r>
              <a:rPr lang="en-US" dirty="0">
                <a:latin typeface="Times New Roman" panose="02020603050405020304" pitchFamily="18" charset="0"/>
                <a:cs typeface="Times New Roman" panose="02020603050405020304" pitchFamily="18" charset="0"/>
              </a:rPr>
              <a:t>Notification No. Sett/MMB-2019/1/ADM-8.dated the 7th March 2019 for notifying transactions that may constitute an Issues. </a:t>
            </a:r>
          </a:p>
          <a:p>
            <a:pPr>
              <a:lnSpc>
                <a:spcPct val="80000"/>
              </a:lnSpc>
            </a:pPr>
            <a:r>
              <a:rPr lang="en-US" dirty="0">
                <a:latin typeface="Times New Roman" panose="02020603050405020304" pitchFamily="18" charset="0"/>
                <a:cs typeface="Times New Roman" panose="02020603050405020304" pitchFamily="18" charset="0"/>
              </a:rPr>
              <a:t>Trade Circular No.9T of 2019 dated 08/03/2019.</a:t>
            </a:r>
            <a:endParaRPr lang="en-US" sz="2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9646126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13B49FC-918E-4A3A-9479-A052CEB53F2C}"/>
              </a:ext>
            </a:extLst>
          </p:cNvPr>
          <p:cNvSpPr>
            <a:spLocks noGrp="1"/>
          </p:cNvSpPr>
          <p:nvPr>
            <p:ph type="title"/>
          </p:nvPr>
        </p:nvSpPr>
        <p:spPr/>
        <p:txBody>
          <a:bodyPr/>
          <a:lstStyle/>
          <a:p>
            <a:r>
              <a:rPr lang="en-US" dirty="0"/>
              <a:t>Amnesty for Partial Issue</a:t>
            </a:r>
          </a:p>
        </p:txBody>
      </p:sp>
      <p:sp>
        <p:nvSpPr>
          <p:cNvPr id="3" name="Content Placeholder 2">
            <a:extLst>
              <a:ext uri="{FF2B5EF4-FFF2-40B4-BE49-F238E27FC236}">
                <a16:creationId xmlns:a16="http://schemas.microsoft.com/office/drawing/2014/main" xmlns="" id="{B7EE0B57-D497-4814-BA82-0BFC75739621}"/>
              </a:ext>
            </a:extLst>
          </p:cNvPr>
          <p:cNvSpPr>
            <a:spLocks noGrp="1"/>
          </p:cNvSpPr>
          <p:nvPr>
            <p:ph idx="1"/>
          </p:nvPr>
        </p:nvSpPr>
        <p:spPr/>
        <p:txBody>
          <a:bodyPr/>
          <a:lstStyle/>
          <a:p>
            <a:r>
              <a:rPr lang="en-US" dirty="0"/>
              <a:t>It seems from the notification for any other issue the amnesty can not be applied partially like suppression of sales etc.</a:t>
            </a:r>
          </a:p>
          <a:p>
            <a:r>
              <a:rPr lang="en-US" dirty="0"/>
              <a:t>The notification should cover residuary clause any other reason.</a:t>
            </a:r>
          </a:p>
          <a:p>
            <a:r>
              <a:rPr lang="en-US" dirty="0"/>
              <a:t>No provision made to allocate any payment made in appeal for issues continued on the line of earlier amnesty to allocate it proportionately.</a:t>
            </a:r>
          </a:p>
        </p:txBody>
      </p:sp>
    </p:spTree>
    <p:extLst>
      <p:ext uri="{BB962C8B-B14F-4D97-AF65-F5344CB8AC3E}">
        <p14:creationId xmlns:p14="http://schemas.microsoft.com/office/powerpoint/2010/main" xmlns="" val="10249482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387A7F-4394-4363-BAEF-3ADD5E97CB1B}"/>
              </a:ext>
            </a:extLst>
          </p:cNvPr>
          <p:cNvSpPr>
            <a:spLocks noGrp="1"/>
          </p:cNvSpPr>
          <p:nvPr>
            <p:ph type="title"/>
          </p:nvPr>
        </p:nvSpPr>
        <p:spPr/>
        <p:txBody>
          <a:bodyPr/>
          <a:lstStyle/>
          <a:p>
            <a:r>
              <a:rPr lang="en-US" dirty="0"/>
              <a:t>Amount payable and Quantum of Amnesty</a:t>
            </a:r>
          </a:p>
        </p:txBody>
      </p:sp>
      <p:sp>
        <p:nvSpPr>
          <p:cNvPr id="3" name="Content Placeholder 2">
            <a:extLst>
              <a:ext uri="{FF2B5EF4-FFF2-40B4-BE49-F238E27FC236}">
                <a16:creationId xmlns:a16="http://schemas.microsoft.com/office/drawing/2014/main" xmlns="" id="{A4938394-2EDB-4602-A3B9-77DCBA489896}"/>
              </a:ext>
            </a:extLst>
          </p:cNvPr>
          <p:cNvSpPr>
            <a:spLocks noGrp="1"/>
          </p:cNvSpPr>
          <p:nvPr>
            <p:ph idx="1"/>
          </p:nvPr>
        </p:nvSpPr>
        <p:spPr/>
        <p:txBody>
          <a:bodyPr/>
          <a:lstStyle/>
          <a:p>
            <a:r>
              <a:rPr lang="en-US" dirty="0"/>
              <a:t>The requisite amount payable is divided in two specified periods and for two phases of amnesty periods as under;-</a:t>
            </a:r>
          </a:p>
        </p:txBody>
      </p:sp>
    </p:spTree>
    <p:extLst>
      <p:ext uri="{BB962C8B-B14F-4D97-AF65-F5344CB8AC3E}">
        <p14:creationId xmlns:p14="http://schemas.microsoft.com/office/powerpoint/2010/main" xmlns="" val="8794512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7E1E51E-9E43-4E98-ADE4-AD15B6DD0DB0}"/>
              </a:ext>
            </a:extLst>
          </p:cNvPr>
          <p:cNvSpPr>
            <a:spLocks noGrp="1"/>
          </p:cNvSpPr>
          <p:nvPr>
            <p:ph type="title"/>
          </p:nvPr>
        </p:nvSpPr>
        <p:spPr/>
        <p:txBody>
          <a:bodyPr/>
          <a:lstStyle/>
          <a:p>
            <a:r>
              <a:rPr lang="en-US" dirty="0"/>
              <a:t>Amount payable and Quantum of Amnesty</a:t>
            </a:r>
          </a:p>
        </p:txBody>
      </p:sp>
      <p:graphicFrame>
        <p:nvGraphicFramePr>
          <p:cNvPr id="4" name="Content Placeholder 3">
            <a:extLst>
              <a:ext uri="{FF2B5EF4-FFF2-40B4-BE49-F238E27FC236}">
                <a16:creationId xmlns:a16="http://schemas.microsoft.com/office/drawing/2014/main" xmlns="" id="{66F35D0F-4BB8-48AE-9B31-053CAA46A99D}"/>
              </a:ext>
            </a:extLst>
          </p:cNvPr>
          <p:cNvGraphicFramePr>
            <a:graphicFrameLocks noGrp="1"/>
          </p:cNvGraphicFramePr>
          <p:nvPr>
            <p:ph idx="1"/>
            <p:extLst>
              <p:ext uri="{D42A27DB-BD31-4B8C-83A1-F6EECF244321}">
                <p14:modId xmlns:p14="http://schemas.microsoft.com/office/powerpoint/2010/main" xmlns="" val="3802700371"/>
              </p:ext>
            </p:extLst>
          </p:nvPr>
        </p:nvGraphicFramePr>
        <p:xfrm>
          <a:off x="982663" y="2667000"/>
          <a:ext cx="7704135" cy="5283351"/>
        </p:xfrm>
        <a:graphic>
          <a:graphicData uri="http://schemas.openxmlformats.org/drawingml/2006/table">
            <a:tbl>
              <a:tblPr firstRow="1" bandRow="1">
                <a:tableStyleId>{5C22544A-7EE6-4342-B048-85BDC9FD1C3A}</a:tableStyleId>
              </a:tblPr>
              <a:tblGrid>
                <a:gridCol w="1540827">
                  <a:extLst>
                    <a:ext uri="{9D8B030D-6E8A-4147-A177-3AD203B41FA5}">
                      <a16:colId xmlns:a16="http://schemas.microsoft.com/office/drawing/2014/main" xmlns="" val="3770935976"/>
                    </a:ext>
                  </a:extLst>
                </a:gridCol>
                <a:gridCol w="1540827">
                  <a:extLst>
                    <a:ext uri="{9D8B030D-6E8A-4147-A177-3AD203B41FA5}">
                      <a16:colId xmlns:a16="http://schemas.microsoft.com/office/drawing/2014/main" xmlns="" val="2200585985"/>
                    </a:ext>
                  </a:extLst>
                </a:gridCol>
                <a:gridCol w="1540827">
                  <a:extLst>
                    <a:ext uri="{9D8B030D-6E8A-4147-A177-3AD203B41FA5}">
                      <a16:colId xmlns:a16="http://schemas.microsoft.com/office/drawing/2014/main" xmlns="" val="1871377981"/>
                    </a:ext>
                  </a:extLst>
                </a:gridCol>
                <a:gridCol w="1540827">
                  <a:extLst>
                    <a:ext uri="{9D8B030D-6E8A-4147-A177-3AD203B41FA5}">
                      <a16:colId xmlns:a16="http://schemas.microsoft.com/office/drawing/2014/main" xmlns="" val="3454300890"/>
                    </a:ext>
                  </a:extLst>
                </a:gridCol>
                <a:gridCol w="1540827">
                  <a:extLst>
                    <a:ext uri="{9D8B030D-6E8A-4147-A177-3AD203B41FA5}">
                      <a16:colId xmlns:a16="http://schemas.microsoft.com/office/drawing/2014/main" xmlns="" val="698809651"/>
                    </a:ext>
                  </a:extLst>
                </a:gridCol>
              </a:tblGrid>
              <a:tr h="1270747">
                <a:tc>
                  <a:txBody>
                    <a:bodyPr/>
                    <a:lstStyle/>
                    <a:p>
                      <a:r>
                        <a:rPr lang="en-US" dirty="0"/>
                        <a:t>For periods up to 31/03/2010</a:t>
                      </a:r>
                    </a:p>
                  </a:txBody>
                  <a:tcPr/>
                </a:tc>
                <a:tc>
                  <a:txBody>
                    <a:bodyPr/>
                    <a:lstStyle/>
                    <a:p>
                      <a:r>
                        <a:rPr lang="en-US" dirty="0"/>
                        <a:t>First Phase</a:t>
                      </a:r>
                    </a:p>
                    <a:p>
                      <a:r>
                        <a:rPr lang="en-US" dirty="0"/>
                        <a:t>Amount payable </a:t>
                      </a:r>
                    </a:p>
                  </a:txBody>
                  <a:tcPr/>
                </a:tc>
                <a:tc>
                  <a:txBody>
                    <a:bodyPr/>
                    <a:lstStyle/>
                    <a:p>
                      <a:r>
                        <a:rPr lang="en-US" dirty="0"/>
                        <a:t>Amount waived</a:t>
                      </a:r>
                    </a:p>
                  </a:txBody>
                  <a:tcPr/>
                </a:tc>
                <a:tc>
                  <a:txBody>
                    <a:bodyPr/>
                    <a:lstStyle/>
                    <a:p>
                      <a:r>
                        <a:rPr lang="en-US" dirty="0"/>
                        <a:t>Second Phase</a:t>
                      </a:r>
                    </a:p>
                    <a:p>
                      <a:r>
                        <a:rPr lang="en-US" dirty="0"/>
                        <a:t>Amount payable </a:t>
                      </a:r>
                    </a:p>
                  </a:txBody>
                  <a:tcPr/>
                </a:tc>
                <a:tc>
                  <a:txBody>
                    <a:bodyPr/>
                    <a:lstStyle/>
                    <a:p>
                      <a:r>
                        <a:rPr lang="en-US" dirty="0"/>
                        <a:t>Amount waived</a:t>
                      </a:r>
                    </a:p>
                  </a:txBody>
                  <a:tcPr/>
                </a:tc>
                <a:extLst>
                  <a:ext uri="{0D108BD9-81ED-4DB2-BD59-A6C34878D82A}">
                    <a16:rowId xmlns:a16="http://schemas.microsoft.com/office/drawing/2014/main" xmlns="" val="3851922128"/>
                  </a:ext>
                </a:extLst>
              </a:tr>
              <a:tr h="705971">
                <a:tc>
                  <a:txBody>
                    <a:bodyPr/>
                    <a:lstStyle/>
                    <a:p>
                      <a:r>
                        <a:rPr lang="en-US" dirty="0"/>
                        <a:t>Undisputed tax</a:t>
                      </a:r>
                    </a:p>
                  </a:txBody>
                  <a:tcPr/>
                </a:tc>
                <a:tc>
                  <a:txBody>
                    <a:bodyPr/>
                    <a:lstStyle/>
                    <a:p>
                      <a:r>
                        <a:rPr lang="en-US" dirty="0"/>
                        <a:t>100</a:t>
                      </a:r>
                    </a:p>
                  </a:txBody>
                  <a:tcPr/>
                </a:tc>
                <a:tc>
                  <a:txBody>
                    <a:bodyPr/>
                    <a:lstStyle/>
                    <a:p>
                      <a:r>
                        <a:rPr lang="en-US" dirty="0"/>
                        <a:t>0</a:t>
                      </a:r>
                    </a:p>
                  </a:txBody>
                  <a:tcPr/>
                </a:tc>
                <a:tc>
                  <a:txBody>
                    <a:bodyPr/>
                    <a:lstStyle/>
                    <a:p>
                      <a:r>
                        <a:rPr lang="en-US" dirty="0"/>
                        <a:t>100</a:t>
                      </a:r>
                    </a:p>
                  </a:txBody>
                  <a:tcPr/>
                </a:tc>
                <a:tc>
                  <a:txBody>
                    <a:bodyPr/>
                    <a:lstStyle/>
                    <a:p>
                      <a:r>
                        <a:rPr lang="en-US" dirty="0"/>
                        <a:t>0</a:t>
                      </a:r>
                    </a:p>
                  </a:txBody>
                  <a:tcPr/>
                </a:tc>
                <a:extLst>
                  <a:ext uri="{0D108BD9-81ED-4DB2-BD59-A6C34878D82A}">
                    <a16:rowId xmlns:a16="http://schemas.microsoft.com/office/drawing/2014/main" xmlns="" val="2441925104"/>
                  </a:ext>
                </a:extLst>
              </a:tr>
              <a:tr h="705971">
                <a:tc>
                  <a:txBody>
                    <a:bodyPr/>
                    <a:lstStyle/>
                    <a:p>
                      <a:r>
                        <a:rPr lang="en-US" dirty="0"/>
                        <a:t>Disputed Tax </a:t>
                      </a:r>
                    </a:p>
                  </a:txBody>
                  <a:tcPr/>
                </a:tc>
                <a:tc>
                  <a:txBody>
                    <a:bodyPr/>
                    <a:lstStyle/>
                    <a:p>
                      <a:r>
                        <a:rPr lang="en-US" dirty="0"/>
                        <a:t>50</a:t>
                      </a:r>
                    </a:p>
                  </a:txBody>
                  <a:tcPr/>
                </a:tc>
                <a:tc>
                  <a:txBody>
                    <a:bodyPr/>
                    <a:lstStyle/>
                    <a:p>
                      <a:r>
                        <a:rPr lang="en-US" dirty="0"/>
                        <a:t>50 </a:t>
                      </a:r>
                    </a:p>
                  </a:txBody>
                  <a:tcPr/>
                </a:tc>
                <a:tc>
                  <a:txBody>
                    <a:bodyPr/>
                    <a:lstStyle/>
                    <a:p>
                      <a:r>
                        <a:rPr lang="en-US" dirty="0"/>
                        <a:t>60</a:t>
                      </a:r>
                    </a:p>
                  </a:txBody>
                  <a:tcPr/>
                </a:tc>
                <a:tc>
                  <a:txBody>
                    <a:bodyPr/>
                    <a:lstStyle/>
                    <a:p>
                      <a:r>
                        <a:rPr lang="en-US" dirty="0"/>
                        <a:t>40</a:t>
                      </a:r>
                    </a:p>
                  </a:txBody>
                  <a:tcPr/>
                </a:tc>
                <a:extLst>
                  <a:ext uri="{0D108BD9-81ED-4DB2-BD59-A6C34878D82A}">
                    <a16:rowId xmlns:a16="http://schemas.microsoft.com/office/drawing/2014/main" xmlns="" val="4087804515"/>
                  </a:ext>
                </a:extLst>
              </a:tr>
              <a:tr h="705971">
                <a:tc>
                  <a:txBody>
                    <a:bodyPr/>
                    <a:lstStyle/>
                    <a:p>
                      <a:r>
                        <a:rPr lang="en-US" dirty="0"/>
                        <a:t>Interest</a:t>
                      </a:r>
                    </a:p>
                  </a:txBody>
                  <a:tcPr/>
                </a:tc>
                <a:tc>
                  <a:txBody>
                    <a:bodyPr/>
                    <a:lstStyle/>
                    <a:p>
                      <a:r>
                        <a:rPr lang="en-US" dirty="0"/>
                        <a:t>10</a:t>
                      </a:r>
                    </a:p>
                  </a:txBody>
                  <a:tcPr/>
                </a:tc>
                <a:tc>
                  <a:txBody>
                    <a:bodyPr/>
                    <a:lstStyle/>
                    <a:p>
                      <a:r>
                        <a:rPr lang="en-US" dirty="0"/>
                        <a:t>90</a:t>
                      </a:r>
                    </a:p>
                  </a:txBody>
                  <a:tcPr/>
                </a:tc>
                <a:tc>
                  <a:txBody>
                    <a:bodyPr/>
                    <a:lstStyle/>
                    <a:p>
                      <a:r>
                        <a:rPr lang="en-US" dirty="0"/>
                        <a:t>20</a:t>
                      </a:r>
                    </a:p>
                  </a:txBody>
                  <a:tcPr/>
                </a:tc>
                <a:tc>
                  <a:txBody>
                    <a:bodyPr/>
                    <a:lstStyle/>
                    <a:p>
                      <a:r>
                        <a:rPr lang="en-US" dirty="0"/>
                        <a:t>80</a:t>
                      </a:r>
                    </a:p>
                  </a:txBody>
                  <a:tcPr/>
                </a:tc>
                <a:extLst>
                  <a:ext uri="{0D108BD9-81ED-4DB2-BD59-A6C34878D82A}">
                    <a16:rowId xmlns:a16="http://schemas.microsoft.com/office/drawing/2014/main" xmlns="" val="3730525129"/>
                  </a:ext>
                </a:extLst>
              </a:tr>
              <a:tr h="705971">
                <a:tc>
                  <a:txBody>
                    <a:bodyPr/>
                    <a:lstStyle/>
                    <a:p>
                      <a:r>
                        <a:rPr lang="en-US" dirty="0"/>
                        <a:t>penalty</a:t>
                      </a:r>
                    </a:p>
                  </a:txBody>
                  <a:tcPr/>
                </a:tc>
                <a:tc>
                  <a:txBody>
                    <a:bodyPr/>
                    <a:lstStyle/>
                    <a:p>
                      <a:r>
                        <a:rPr lang="en-US" dirty="0"/>
                        <a:t>5</a:t>
                      </a:r>
                    </a:p>
                  </a:txBody>
                  <a:tcPr/>
                </a:tc>
                <a:tc>
                  <a:txBody>
                    <a:bodyPr/>
                    <a:lstStyle/>
                    <a:p>
                      <a:r>
                        <a:rPr lang="en-US" dirty="0"/>
                        <a:t>95</a:t>
                      </a:r>
                    </a:p>
                  </a:txBody>
                  <a:tcPr/>
                </a:tc>
                <a:tc>
                  <a:txBody>
                    <a:bodyPr/>
                    <a:lstStyle/>
                    <a:p>
                      <a:r>
                        <a:rPr lang="en-US" dirty="0"/>
                        <a:t>10</a:t>
                      </a:r>
                    </a:p>
                  </a:txBody>
                  <a:tcPr/>
                </a:tc>
                <a:tc>
                  <a:txBody>
                    <a:bodyPr/>
                    <a:lstStyle/>
                    <a:p>
                      <a:r>
                        <a:rPr lang="en-US" dirty="0"/>
                        <a:t>90</a:t>
                      </a:r>
                    </a:p>
                  </a:txBody>
                  <a:tcPr/>
                </a:tc>
                <a:extLst>
                  <a:ext uri="{0D108BD9-81ED-4DB2-BD59-A6C34878D82A}">
                    <a16:rowId xmlns:a16="http://schemas.microsoft.com/office/drawing/2014/main" xmlns="" val="1442531603"/>
                  </a:ext>
                </a:extLst>
              </a:tr>
              <a:tr h="705971">
                <a:tc>
                  <a:txBody>
                    <a:bodyPr/>
                    <a:lstStyle/>
                    <a:p>
                      <a:r>
                        <a:rPr lang="en-US" dirty="0"/>
                        <a:t>Late Fess and</a:t>
                      </a:r>
                    </a:p>
                    <a:p>
                      <a:r>
                        <a:rPr lang="en-US" dirty="0"/>
                        <a:t>Post assessment interest</a:t>
                      </a:r>
                    </a:p>
                  </a:txBody>
                  <a:tcPr/>
                </a:tc>
                <a:tc>
                  <a:txBody>
                    <a:bodyPr/>
                    <a:lstStyle/>
                    <a:p>
                      <a:r>
                        <a:rPr lang="en-US" dirty="0"/>
                        <a:t>0</a:t>
                      </a:r>
                    </a:p>
                  </a:txBody>
                  <a:tcPr/>
                </a:tc>
                <a:tc>
                  <a:txBody>
                    <a:bodyPr/>
                    <a:lstStyle/>
                    <a:p>
                      <a:r>
                        <a:rPr lang="en-US" dirty="0"/>
                        <a:t>100</a:t>
                      </a:r>
                    </a:p>
                  </a:txBody>
                  <a:tcPr/>
                </a:tc>
                <a:tc>
                  <a:txBody>
                    <a:bodyPr/>
                    <a:lstStyle/>
                    <a:p>
                      <a:r>
                        <a:rPr lang="en-US" dirty="0"/>
                        <a:t>0</a:t>
                      </a:r>
                    </a:p>
                  </a:txBody>
                  <a:tcPr/>
                </a:tc>
                <a:tc>
                  <a:txBody>
                    <a:bodyPr/>
                    <a:lstStyle/>
                    <a:p>
                      <a:r>
                        <a:rPr lang="en-US" dirty="0"/>
                        <a:t>100</a:t>
                      </a:r>
                    </a:p>
                  </a:txBody>
                  <a:tcPr/>
                </a:tc>
                <a:extLst>
                  <a:ext uri="{0D108BD9-81ED-4DB2-BD59-A6C34878D82A}">
                    <a16:rowId xmlns:a16="http://schemas.microsoft.com/office/drawing/2014/main" xmlns="" val="1229410721"/>
                  </a:ext>
                </a:extLst>
              </a:tr>
            </a:tbl>
          </a:graphicData>
        </a:graphic>
      </p:graphicFrame>
    </p:spTree>
    <p:extLst>
      <p:ext uri="{BB962C8B-B14F-4D97-AF65-F5344CB8AC3E}">
        <p14:creationId xmlns:p14="http://schemas.microsoft.com/office/powerpoint/2010/main" xmlns="" val="13499717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54A137E-2634-4D73-B71E-2B5ED2037CAA}"/>
              </a:ext>
            </a:extLst>
          </p:cNvPr>
          <p:cNvSpPr>
            <a:spLocks noGrp="1"/>
          </p:cNvSpPr>
          <p:nvPr>
            <p:ph type="title"/>
          </p:nvPr>
        </p:nvSpPr>
        <p:spPr/>
        <p:txBody>
          <a:bodyPr/>
          <a:lstStyle/>
          <a:p>
            <a:r>
              <a:rPr lang="en-US" dirty="0"/>
              <a:t>Amount payable and Quantum of Amnesty</a:t>
            </a:r>
          </a:p>
        </p:txBody>
      </p:sp>
      <p:graphicFrame>
        <p:nvGraphicFramePr>
          <p:cNvPr id="5" name="Content Placeholder 4">
            <a:extLst>
              <a:ext uri="{FF2B5EF4-FFF2-40B4-BE49-F238E27FC236}">
                <a16:creationId xmlns:a16="http://schemas.microsoft.com/office/drawing/2014/main" xmlns="" id="{9549C467-A3B8-438C-A7D7-6C5BB9EC9D42}"/>
              </a:ext>
            </a:extLst>
          </p:cNvPr>
          <p:cNvGraphicFramePr>
            <a:graphicFrameLocks noGrp="1"/>
          </p:cNvGraphicFramePr>
          <p:nvPr>
            <p:ph idx="1"/>
            <p:extLst>
              <p:ext uri="{D42A27DB-BD31-4B8C-83A1-F6EECF244321}">
                <p14:modId xmlns:p14="http://schemas.microsoft.com/office/powerpoint/2010/main" xmlns="" val="819731973"/>
              </p:ext>
            </p:extLst>
          </p:nvPr>
        </p:nvGraphicFramePr>
        <p:xfrm>
          <a:off x="982663" y="2667000"/>
          <a:ext cx="7704135" cy="5273040"/>
        </p:xfrm>
        <a:graphic>
          <a:graphicData uri="http://schemas.openxmlformats.org/drawingml/2006/table">
            <a:tbl>
              <a:tblPr firstRow="1" bandRow="1">
                <a:tableStyleId>{5C22544A-7EE6-4342-B048-85BDC9FD1C3A}</a:tableStyleId>
              </a:tblPr>
              <a:tblGrid>
                <a:gridCol w="1540827">
                  <a:extLst>
                    <a:ext uri="{9D8B030D-6E8A-4147-A177-3AD203B41FA5}">
                      <a16:colId xmlns:a16="http://schemas.microsoft.com/office/drawing/2014/main" xmlns="" val="803973736"/>
                    </a:ext>
                  </a:extLst>
                </a:gridCol>
                <a:gridCol w="1540827">
                  <a:extLst>
                    <a:ext uri="{9D8B030D-6E8A-4147-A177-3AD203B41FA5}">
                      <a16:colId xmlns:a16="http://schemas.microsoft.com/office/drawing/2014/main" xmlns="" val="2960297188"/>
                    </a:ext>
                  </a:extLst>
                </a:gridCol>
                <a:gridCol w="1540827">
                  <a:extLst>
                    <a:ext uri="{9D8B030D-6E8A-4147-A177-3AD203B41FA5}">
                      <a16:colId xmlns:a16="http://schemas.microsoft.com/office/drawing/2014/main" xmlns="" val="2753207879"/>
                    </a:ext>
                  </a:extLst>
                </a:gridCol>
                <a:gridCol w="1540827">
                  <a:extLst>
                    <a:ext uri="{9D8B030D-6E8A-4147-A177-3AD203B41FA5}">
                      <a16:colId xmlns:a16="http://schemas.microsoft.com/office/drawing/2014/main" xmlns="" val="3071782964"/>
                    </a:ext>
                  </a:extLst>
                </a:gridCol>
                <a:gridCol w="1540827">
                  <a:extLst>
                    <a:ext uri="{9D8B030D-6E8A-4147-A177-3AD203B41FA5}">
                      <a16:colId xmlns:a16="http://schemas.microsoft.com/office/drawing/2014/main" xmlns="" val="1824908442"/>
                    </a:ext>
                  </a:extLst>
                </a:gridCol>
              </a:tblGrid>
              <a:tr h="723900">
                <a:tc>
                  <a:txBody>
                    <a:bodyPr/>
                    <a:lstStyle/>
                    <a:p>
                      <a:r>
                        <a:rPr lang="en-US" dirty="0"/>
                        <a:t>For Periods from 01/04/2010 to 30/06/2017</a:t>
                      </a:r>
                    </a:p>
                  </a:txBody>
                  <a:tcPr/>
                </a:tc>
                <a:tc>
                  <a:txBody>
                    <a:bodyPr/>
                    <a:lstStyle/>
                    <a:p>
                      <a:r>
                        <a:rPr lang="en-US" dirty="0"/>
                        <a:t>First Phase Amount payable </a:t>
                      </a:r>
                    </a:p>
                  </a:txBody>
                  <a:tcPr/>
                </a:tc>
                <a:tc>
                  <a:txBody>
                    <a:bodyPr/>
                    <a:lstStyle/>
                    <a:p>
                      <a:r>
                        <a:rPr lang="en-US" dirty="0"/>
                        <a:t>Amount waived</a:t>
                      </a:r>
                    </a:p>
                  </a:txBody>
                  <a:tcPr/>
                </a:tc>
                <a:tc>
                  <a:txBody>
                    <a:bodyPr/>
                    <a:lstStyle/>
                    <a:p>
                      <a:r>
                        <a:rPr lang="en-US" dirty="0"/>
                        <a:t>Second Phase </a:t>
                      </a:r>
                    </a:p>
                    <a:p>
                      <a:r>
                        <a:rPr lang="en-US" dirty="0"/>
                        <a:t>Amount payable </a:t>
                      </a:r>
                    </a:p>
                  </a:txBody>
                  <a:tcPr/>
                </a:tc>
                <a:tc>
                  <a:txBody>
                    <a:bodyPr/>
                    <a:lstStyle/>
                    <a:p>
                      <a:r>
                        <a:rPr lang="en-US" dirty="0"/>
                        <a:t>Amount waived</a:t>
                      </a:r>
                    </a:p>
                  </a:txBody>
                  <a:tcPr/>
                </a:tc>
                <a:extLst>
                  <a:ext uri="{0D108BD9-81ED-4DB2-BD59-A6C34878D82A}">
                    <a16:rowId xmlns:a16="http://schemas.microsoft.com/office/drawing/2014/main" xmlns="" val="1316668618"/>
                  </a:ext>
                </a:extLst>
              </a:tr>
              <a:tr h="723900">
                <a:tc>
                  <a:txBody>
                    <a:bodyPr/>
                    <a:lstStyle/>
                    <a:p>
                      <a:r>
                        <a:rPr lang="en-US" dirty="0"/>
                        <a:t>Undisputed tax</a:t>
                      </a:r>
                    </a:p>
                  </a:txBody>
                  <a:tcPr/>
                </a:tc>
                <a:tc>
                  <a:txBody>
                    <a:bodyPr/>
                    <a:lstStyle/>
                    <a:p>
                      <a:r>
                        <a:rPr lang="en-US" dirty="0"/>
                        <a:t>100</a:t>
                      </a:r>
                    </a:p>
                  </a:txBody>
                  <a:tcPr/>
                </a:tc>
                <a:tc>
                  <a:txBody>
                    <a:bodyPr/>
                    <a:lstStyle/>
                    <a:p>
                      <a:r>
                        <a:rPr lang="en-US" dirty="0"/>
                        <a:t>0</a:t>
                      </a:r>
                    </a:p>
                  </a:txBody>
                  <a:tcPr/>
                </a:tc>
                <a:tc>
                  <a:txBody>
                    <a:bodyPr/>
                    <a:lstStyle/>
                    <a:p>
                      <a:r>
                        <a:rPr lang="en-US" dirty="0"/>
                        <a:t>100</a:t>
                      </a:r>
                    </a:p>
                  </a:txBody>
                  <a:tcPr/>
                </a:tc>
                <a:tc>
                  <a:txBody>
                    <a:bodyPr/>
                    <a:lstStyle/>
                    <a:p>
                      <a:r>
                        <a:rPr lang="en-US" dirty="0"/>
                        <a:t>0</a:t>
                      </a:r>
                    </a:p>
                  </a:txBody>
                  <a:tcPr/>
                </a:tc>
                <a:extLst>
                  <a:ext uri="{0D108BD9-81ED-4DB2-BD59-A6C34878D82A}">
                    <a16:rowId xmlns:a16="http://schemas.microsoft.com/office/drawing/2014/main" xmlns="" val="755881568"/>
                  </a:ext>
                </a:extLst>
              </a:tr>
              <a:tr h="723900">
                <a:tc>
                  <a:txBody>
                    <a:bodyPr/>
                    <a:lstStyle/>
                    <a:p>
                      <a:r>
                        <a:rPr lang="en-US" dirty="0"/>
                        <a:t>Disputed tax</a:t>
                      </a:r>
                    </a:p>
                  </a:txBody>
                  <a:tcPr/>
                </a:tc>
                <a:tc>
                  <a:txBody>
                    <a:bodyPr/>
                    <a:lstStyle/>
                    <a:p>
                      <a:r>
                        <a:rPr lang="en-US" dirty="0"/>
                        <a:t>70</a:t>
                      </a:r>
                    </a:p>
                  </a:txBody>
                  <a:tcPr/>
                </a:tc>
                <a:tc>
                  <a:txBody>
                    <a:bodyPr/>
                    <a:lstStyle/>
                    <a:p>
                      <a:r>
                        <a:rPr lang="en-US" dirty="0"/>
                        <a:t>30</a:t>
                      </a:r>
                    </a:p>
                  </a:txBody>
                  <a:tcPr/>
                </a:tc>
                <a:tc>
                  <a:txBody>
                    <a:bodyPr/>
                    <a:lstStyle/>
                    <a:p>
                      <a:r>
                        <a:rPr lang="en-US" dirty="0"/>
                        <a:t>80</a:t>
                      </a:r>
                    </a:p>
                  </a:txBody>
                  <a:tcPr/>
                </a:tc>
                <a:tc>
                  <a:txBody>
                    <a:bodyPr/>
                    <a:lstStyle/>
                    <a:p>
                      <a:r>
                        <a:rPr lang="en-US" dirty="0"/>
                        <a:t>20</a:t>
                      </a:r>
                    </a:p>
                  </a:txBody>
                  <a:tcPr/>
                </a:tc>
                <a:extLst>
                  <a:ext uri="{0D108BD9-81ED-4DB2-BD59-A6C34878D82A}">
                    <a16:rowId xmlns:a16="http://schemas.microsoft.com/office/drawing/2014/main" xmlns="" val="3353557399"/>
                  </a:ext>
                </a:extLst>
              </a:tr>
              <a:tr h="723900">
                <a:tc>
                  <a:txBody>
                    <a:bodyPr/>
                    <a:lstStyle/>
                    <a:p>
                      <a:r>
                        <a:rPr lang="en-US" dirty="0"/>
                        <a:t>Interest </a:t>
                      </a:r>
                    </a:p>
                  </a:txBody>
                  <a:tcPr/>
                </a:tc>
                <a:tc>
                  <a:txBody>
                    <a:bodyPr/>
                    <a:lstStyle/>
                    <a:p>
                      <a:r>
                        <a:rPr lang="en-US" dirty="0"/>
                        <a:t>20</a:t>
                      </a:r>
                    </a:p>
                  </a:txBody>
                  <a:tcPr/>
                </a:tc>
                <a:tc>
                  <a:txBody>
                    <a:bodyPr/>
                    <a:lstStyle/>
                    <a:p>
                      <a:r>
                        <a:rPr lang="en-US" dirty="0"/>
                        <a:t>80</a:t>
                      </a:r>
                    </a:p>
                  </a:txBody>
                  <a:tcPr/>
                </a:tc>
                <a:tc>
                  <a:txBody>
                    <a:bodyPr/>
                    <a:lstStyle/>
                    <a:p>
                      <a:r>
                        <a:rPr lang="en-US" dirty="0"/>
                        <a:t>30</a:t>
                      </a:r>
                    </a:p>
                  </a:txBody>
                  <a:tcPr/>
                </a:tc>
                <a:tc>
                  <a:txBody>
                    <a:bodyPr/>
                    <a:lstStyle/>
                    <a:p>
                      <a:r>
                        <a:rPr lang="en-US" dirty="0"/>
                        <a:t>70</a:t>
                      </a:r>
                    </a:p>
                  </a:txBody>
                  <a:tcPr/>
                </a:tc>
                <a:extLst>
                  <a:ext uri="{0D108BD9-81ED-4DB2-BD59-A6C34878D82A}">
                    <a16:rowId xmlns:a16="http://schemas.microsoft.com/office/drawing/2014/main" xmlns="" val="1870660876"/>
                  </a:ext>
                </a:extLst>
              </a:tr>
              <a:tr h="723900">
                <a:tc>
                  <a:txBody>
                    <a:bodyPr/>
                    <a:lstStyle/>
                    <a:p>
                      <a:r>
                        <a:rPr lang="en-US" dirty="0"/>
                        <a:t>Penalty</a:t>
                      </a:r>
                    </a:p>
                  </a:txBody>
                  <a:tcPr/>
                </a:tc>
                <a:tc>
                  <a:txBody>
                    <a:bodyPr/>
                    <a:lstStyle/>
                    <a:p>
                      <a:r>
                        <a:rPr lang="en-US" dirty="0"/>
                        <a:t>10</a:t>
                      </a:r>
                    </a:p>
                  </a:txBody>
                  <a:tcPr/>
                </a:tc>
                <a:tc>
                  <a:txBody>
                    <a:bodyPr/>
                    <a:lstStyle/>
                    <a:p>
                      <a:r>
                        <a:rPr lang="en-US" dirty="0"/>
                        <a:t>90</a:t>
                      </a:r>
                    </a:p>
                  </a:txBody>
                  <a:tcPr/>
                </a:tc>
                <a:tc>
                  <a:txBody>
                    <a:bodyPr/>
                    <a:lstStyle/>
                    <a:p>
                      <a:r>
                        <a:rPr lang="en-US" dirty="0"/>
                        <a:t>20</a:t>
                      </a:r>
                    </a:p>
                  </a:txBody>
                  <a:tcPr/>
                </a:tc>
                <a:tc>
                  <a:txBody>
                    <a:bodyPr/>
                    <a:lstStyle/>
                    <a:p>
                      <a:r>
                        <a:rPr lang="en-US" dirty="0"/>
                        <a:t>80</a:t>
                      </a:r>
                    </a:p>
                  </a:txBody>
                  <a:tcPr/>
                </a:tc>
                <a:extLst>
                  <a:ext uri="{0D108BD9-81ED-4DB2-BD59-A6C34878D82A}">
                    <a16:rowId xmlns:a16="http://schemas.microsoft.com/office/drawing/2014/main" xmlns="" val="1389028849"/>
                  </a:ext>
                </a:extLst>
              </a:tr>
              <a:tr h="723900">
                <a:tc>
                  <a:txBody>
                    <a:bodyPr/>
                    <a:lstStyle/>
                    <a:p>
                      <a:r>
                        <a:rPr lang="en-US" dirty="0"/>
                        <a:t>Late fees and post assessment interest </a:t>
                      </a:r>
                    </a:p>
                  </a:txBody>
                  <a:tcPr/>
                </a:tc>
                <a:tc>
                  <a:txBody>
                    <a:bodyPr/>
                    <a:lstStyle/>
                    <a:p>
                      <a:r>
                        <a:rPr lang="en-US" dirty="0"/>
                        <a:t>0</a:t>
                      </a:r>
                    </a:p>
                  </a:txBody>
                  <a:tcPr/>
                </a:tc>
                <a:tc>
                  <a:txBody>
                    <a:bodyPr/>
                    <a:lstStyle/>
                    <a:p>
                      <a:r>
                        <a:rPr lang="en-US" dirty="0"/>
                        <a:t>100</a:t>
                      </a:r>
                    </a:p>
                  </a:txBody>
                  <a:tcPr/>
                </a:tc>
                <a:tc>
                  <a:txBody>
                    <a:bodyPr/>
                    <a:lstStyle/>
                    <a:p>
                      <a:r>
                        <a:rPr lang="en-US" dirty="0"/>
                        <a:t>0</a:t>
                      </a:r>
                    </a:p>
                  </a:txBody>
                  <a:tcPr/>
                </a:tc>
                <a:tc>
                  <a:txBody>
                    <a:bodyPr/>
                    <a:lstStyle/>
                    <a:p>
                      <a:r>
                        <a:rPr lang="en-US" dirty="0"/>
                        <a:t>100</a:t>
                      </a:r>
                    </a:p>
                  </a:txBody>
                  <a:tcPr/>
                </a:tc>
                <a:extLst>
                  <a:ext uri="{0D108BD9-81ED-4DB2-BD59-A6C34878D82A}">
                    <a16:rowId xmlns:a16="http://schemas.microsoft.com/office/drawing/2014/main" xmlns="" val="1002743820"/>
                  </a:ext>
                </a:extLst>
              </a:tr>
            </a:tbl>
          </a:graphicData>
        </a:graphic>
      </p:graphicFrame>
    </p:spTree>
    <p:extLst>
      <p:ext uri="{BB962C8B-B14F-4D97-AF65-F5344CB8AC3E}">
        <p14:creationId xmlns:p14="http://schemas.microsoft.com/office/powerpoint/2010/main" xmlns="" val="33321067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B6A9B0F-AA05-4593-A38B-211A69C7A10A}"/>
              </a:ext>
            </a:extLst>
          </p:cNvPr>
          <p:cNvSpPr>
            <a:spLocks noGrp="1"/>
          </p:cNvSpPr>
          <p:nvPr>
            <p:ph type="title"/>
          </p:nvPr>
        </p:nvSpPr>
        <p:spPr/>
        <p:txBody>
          <a:bodyPr/>
          <a:lstStyle/>
          <a:p>
            <a:r>
              <a:rPr lang="en-US" dirty="0"/>
              <a:t>Amount payable and Quantum of Amnesty</a:t>
            </a:r>
          </a:p>
        </p:txBody>
      </p:sp>
      <p:sp>
        <p:nvSpPr>
          <p:cNvPr id="3" name="Content Placeholder 2">
            <a:extLst>
              <a:ext uri="{FF2B5EF4-FFF2-40B4-BE49-F238E27FC236}">
                <a16:creationId xmlns:a16="http://schemas.microsoft.com/office/drawing/2014/main" xmlns="" id="{62122058-F67C-415B-B946-74757B1E32F4}"/>
              </a:ext>
            </a:extLst>
          </p:cNvPr>
          <p:cNvSpPr>
            <a:spLocks noGrp="1"/>
          </p:cNvSpPr>
          <p:nvPr>
            <p:ph idx="1"/>
          </p:nvPr>
        </p:nvSpPr>
        <p:spPr/>
        <p:txBody>
          <a:bodyPr>
            <a:normAutofit fontScale="92500"/>
          </a:bodyPr>
          <a:lstStyle/>
          <a:p>
            <a:r>
              <a:rPr lang="en-US" dirty="0"/>
              <a:t>Entry tax is eligible for set off under the MVAT Act  As such it is specifically provided to pay amount of entry tax payable after reducing amount of eligible set off if any under the MVAT Act. </a:t>
            </a:r>
          </a:p>
          <a:p>
            <a:r>
              <a:rPr lang="en-US" dirty="0"/>
              <a:t>To the extent of amount not eligible for set off or any amount of set off retained is payable and along with interest and penalty.</a:t>
            </a:r>
          </a:p>
          <a:p>
            <a:r>
              <a:rPr lang="en-US" dirty="0"/>
              <a:t>For late fees amnesty is available only if returns are filed for amnesty periods i.e. April 2019 to June 2019.</a:t>
            </a:r>
          </a:p>
        </p:txBody>
      </p:sp>
    </p:spTree>
    <p:extLst>
      <p:ext uri="{BB962C8B-B14F-4D97-AF65-F5344CB8AC3E}">
        <p14:creationId xmlns:p14="http://schemas.microsoft.com/office/powerpoint/2010/main" xmlns="" val="25676043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32FA563-96DA-404C-99AE-12CC2557627C}"/>
              </a:ext>
            </a:extLst>
          </p:cNvPr>
          <p:cNvSpPr>
            <a:spLocks noGrp="1"/>
          </p:cNvSpPr>
          <p:nvPr>
            <p:ph type="title"/>
          </p:nvPr>
        </p:nvSpPr>
        <p:spPr/>
        <p:txBody>
          <a:bodyPr/>
          <a:lstStyle/>
          <a:p>
            <a:r>
              <a:rPr lang="en-US" dirty="0"/>
              <a:t>Conditions</a:t>
            </a:r>
          </a:p>
        </p:txBody>
      </p:sp>
      <p:sp>
        <p:nvSpPr>
          <p:cNvPr id="3" name="Content Placeholder 2">
            <a:extLst>
              <a:ext uri="{FF2B5EF4-FFF2-40B4-BE49-F238E27FC236}">
                <a16:creationId xmlns:a16="http://schemas.microsoft.com/office/drawing/2014/main" xmlns="" id="{0AF4CAD2-2B8B-43C6-AF11-021302EE143C}"/>
              </a:ext>
            </a:extLst>
          </p:cNvPr>
          <p:cNvSpPr>
            <a:spLocks noGrp="1"/>
          </p:cNvSpPr>
          <p:nvPr>
            <p:ph idx="1"/>
          </p:nvPr>
        </p:nvSpPr>
        <p:spPr/>
        <p:txBody>
          <a:bodyPr>
            <a:normAutofit fontScale="92500" lnSpcReduction="20000"/>
          </a:bodyPr>
          <a:lstStyle/>
          <a:p>
            <a:r>
              <a:rPr lang="en-US" dirty="0"/>
              <a:t>1) A separate application shall be made for each class of arrears: </a:t>
            </a:r>
          </a:p>
          <a:p>
            <a:r>
              <a:rPr lang="en-US" dirty="0"/>
              <a:t>2) The application shall be made online  to designated authority in the prescribed form I  for amnesty as per order and IA for others along with prescribed documents. The procedure is to be notified by separate circular to be issued by Commissioner of sales tax.</a:t>
            </a:r>
          </a:p>
          <a:p>
            <a:r>
              <a:rPr lang="en-US" dirty="0"/>
              <a:t> 3) Where an applicant desires to settle the arrears of return in respect of a specified period, a separate application shall be made for each such return or revised return.</a:t>
            </a:r>
          </a:p>
        </p:txBody>
      </p:sp>
    </p:spTree>
    <p:extLst>
      <p:ext uri="{BB962C8B-B14F-4D97-AF65-F5344CB8AC3E}">
        <p14:creationId xmlns:p14="http://schemas.microsoft.com/office/powerpoint/2010/main" xmlns="" val="15911294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958F63D-86F5-4251-BB58-41864E1B31B9}"/>
              </a:ext>
            </a:extLst>
          </p:cNvPr>
          <p:cNvSpPr>
            <a:spLocks noGrp="1"/>
          </p:cNvSpPr>
          <p:nvPr>
            <p:ph type="title"/>
          </p:nvPr>
        </p:nvSpPr>
        <p:spPr/>
        <p:txBody>
          <a:bodyPr/>
          <a:lstStyle/>
          <a:p>
            <a:r>
              <a:rPr lang="en-US" dirty="0"/>
              <a:t>Conditions</a:t>
            </a:r>
          </a:p>
        </p:txBody>
      </p:sp>
      <p:sp>
        <p:nvSpPr>
          <p:cNvPr id="3" name="Content Placeholder 2">
            <a:extLst>
              <a:ext uri="{FF2B5EF4-FFF2-40B4-BE49-F238E27FC236}">
                <a16:creationId xmlns:a16="http://schemas.microsoft.com/office/drawing/2014/main" xmlns="" id="{D38AD619-F951-413B-9FEF-8BA1CBFD3F06}"/>
              </a:ext>
            </a:extLst>
          </p:cNvPr>
          <p:cNvSpPr>
            <a:spLocks noGrp="1"/>
          </p:cNvSpPr>
          <p:nvPr>
            <p:ph idx="1"/>
          </p:nvPr>
        </p:nvSpPr>
        <p:spPr/>
        <p:txBody>
          <a:bodyPr>
            <a:normAutofit fontScale="92500" lnSpcReduction="20000"/>
          </a:bodyPr>
          <a:lstStyle/>
          <a:p>
            <a:r>
              <a:rPr lang="en-US" dirty="0"/>
              <a:t>4) Provided where an application to settle dues under any return pertains to a single financial year then he can make one single application </a:t>
            </a:r>
          </a:p>
          <a:p>
            <a:r>
              <a:rPr lang="en-US" dirty="0"/>
              <a:t> 5) No application shall be made for a Revised return made after 6th March 2019 which results in a reduction of tax or interest of both admitted, including due to adjustment of set-off. </a:t>
            </a:r>
          </a:p>
          <a:p>
            <a:r>
              <a:rPr lang="en-US" dirty="0"/>
              <a:t>6)However, this condition does not apply if the reduction is due to the payment of tax or interest by cash and the same was declared under revised return.</a:t>
            </a:r>
          </a:p>
        </p:txBody>
      </p:sp>
    </p:spTree>
    <p:extLst>
      <p:ext uri="{BB962C8B-B14F-4D97-AF65-F5344CB8AC3E}">
        <p14:creationId xmlns:p14="http://schemas.microsoft.com/office/powerpoint/2010/main" xmlns="" val="29050557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293F6CB-A4D8-432F-BD04-8B1AB477CE94}"/>
              </a:ext>
            </a:extLst>
          </p:cNvPr>
          <p:cNvSpPr>
            <a:spLocks noGrp="1"/>
          </p:cNvSpPr>
          <p:nvPr>
            <p:ph type="title"/>
          </p:nvPr>
        </p:nvSpPr>
        <p:spPr/>
        <p:txBody>
          <a:bodyPr/>
          <a:lstStyle/>
          <a:p>
            <a:r>
              <a:rPr lang="en-US" dirty="0"/>
              <a:t>Conditions</a:t>
            </a:r>
          </a:p>
        </p:txBody>
      </p:sp>
      <p:sp>
        <p:nvSpPr>
          <p:cNvPr id="3" name="Content Placeholder 2">
            <a:extLst>
              <a:ext uri="{FF2B5EF4-FFF2-40B4-BE49-F238E27FC236}">
                <a16:creationId xmlns:a16="http://schemas.microsoft.com/office/drawing/2014/main" xmlns="" id="{2E7A9B2F-5313-4E5F-A4F6-07A3CA866EE3}"/>
              </a:ext>
            </a:extLst>
          </p:cNvPr>
          <p:cNvSpPr>
            <a:spLocks noGrp="1"/>
          </p:cNvSpPr>
          <p:nvPr>
            <p:ph idx="1"/>
          </p:nvPr>
        </p:nvSpPr>
        <p:spPr/>
        <p:txBody>
          <a:bodyPr>
            <a:normAutofit fontScale="92500" lnSpcReduction="20000"/>
          </a:bodyPr>
          <a:lstStyle/>
          <a:p>
            <a:r>
              <a:rPr lang="en-US" dirty="0"/>
              <a:t>7) Every application shall be accompanied by the proof of payment of the requisite amount to be paid online in MTR 6 Challan. </a:t>
            </a:r>
          </a:p>
          <a:p>
            <a:r>
              <a:rPr lang="en-US" dirty="0"/>
              <a:t>8) There will be no waiver in respect of the undisputed tax but amnesty can be availed for interest including 30(2) and penalty.</a:t>
            </a:r>
          </a:p>
          <a:p>
            <a:r>
              <a:rPr lang="en-US" dirty="0"/>
              <a:t>9)No application shall be made  who has taken credit of set-off in the electronic credit ledger unless the credit equivalent to the amount for which the settlement application is made is reversed by debiting the electronic ledger on or before the date of submission of an application for settlement. </a:t>
            </a:r>
          </a:p>
        </p:txBody>
      </p:sp>
    </p:spTree>
    <p:extLst>
      <p:ext uri="{BB962C8B-B14F-4D97-AF65-F5344CB8AC3E}">
        <p14:creationId xmlns:p14="http://schemas.microsoft.com/office/powerpoint/2010/main" xmlns="" val="36598877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58DF77-AC38-4CA7-B11C-3149A3D0C084}"/>
              </a:ext>
            </a:extLst>
          </p:cNvPr>
          <p:cNvSpPr>
            <a:spLocks noGrp="1"/>
          </p:cNvSpPr>
          <p:nvPr>
            <p:ph type="title"/>
          </p:nvPr>
        </p:nvSpPr>
        <p:spPr/>
        <p:txBody>
          <a:bodyPr/>
          <a:lstStyle/>
          <a:p>
            <a:r>
              <a:rPr lang="en-US" dirty="0"/>
              <a:t>Conditions</a:t>
            </a:r>
          </a:p>
        </p:txBody>
      </p:sp>
      <p:sp>
        <p:nvSpPr>
          <p:cNvPr id="3" name="Content Placeholder 2">
            <a:extLst>
              <a:ext uri="{FF2B5EF4-FFF2-40B4-BE49-F238E27FC236}">
                <a16:creationId xmlns:a16="http://schemas.microsoft.com/office/drawing/2014/main" xmlns="" id="{2EE2290E-B1ED-433A-B2B8-EFE1394E2358}"/>
              </a:ext>
            </a:extLst>
          </p:cNvPr>
          <p:cNvSpPr>
            <a:spLocks noGrp="1"/>
          </p:cNvSpPr>
          <p:nvPr>
            <p:ph idx="1"/>
          </p:nvPr>
        </p:nvSpPr>
        <p:spPr/>
        <p:txBody>
          <a:bodyPr>
            <a:normAutofit fontScale="85000" lnSpcReduction="20000"/>
          </a:bodyPr>
          <a:lstStyle/>
          <a:p>
            <a:r>
              <a:rPr lang="en-US" dirty="0"/>
              <a:t>10) Any appeal pending before the appellate, or the tribunal or the Court shall be withdrawn unconditionally by the applicant in Form II. Said Application for withdrawal of appeal should be submitted to the appellate authorities and proof thereof to be attached with application.</a:t>
            </a:r>
          </a:p>
          <a:p>
            <a:r>
              <a:rPr lang="en-US" dirty="0"/>
              <a:t>11) To make payment as per application or any defect notice within period of amnesty as well as to make application . </a:t>
            </a:r>
          </a:p>
          <a:p>
            <a:r>
              <a:rPr lang="en-US" dirty="0"/>
              <a:t>12) If payment is made in first phase and application is made in second phase then it will be considered to be made in second phase and to make short fall in payment as per second phase within second phase.</a:t>
            </a:r>
          </a:p>
        </p:txBody>
      </p:sp>
    </p:spTree>
    <p:extLst>
      <p:ext uri="{BB962C8B-B14F-4D97-AF65-F5344CB8AC3E}">
        <p14:creationId xmlns:p14="http://schemas.microsoft.com/office/powerpoint/2010/main" xmlns="" val="8906705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DC5FD5B-A861-4AF1-97CA-92B78F37D131}"/>
              </a:ext>
            </a:extLst>
          </p:cNvPr>
          <p:cNvSpPr>
            <a:spLocks noGrp="1"/>
          </p:cNvSpPr>
          <p:nvPr>
            <p:ph type="title"/>
          </p:nvPr>
        </p:nvSpPr>
        <p:spPr/>
        <p:txBody>
          <a:bodyPr/>
          <a:lstStyle/>
          <a:p>
            <a:r>
              <a:rPr lang="en-US" dirty="0"/>
              <a:t>Other Issues</a:t>
            </a:r>
          </a:p>
        </p:txBody>
      </p:sp>
      <p:sp>
        <p:nvSpPr>
          <p:cNvPr id="3" name="Content Placeholder 2">
            <a:extLst>
              <a:ext uri="{FF2B5EF4-FFF2-40B4-BE49-F238E27FC236}">
                <a16:creationId xmlns:a16="http://schemas.microsoft.com/office/drawing/2014/main" xmlns="" id="{F3B24325-CACD-4DD3-B651-C57C4865B82C}"/>
              </a:ext>
            </a:extLst>
          </p:cNvPr>
          <p:cNvSpPr>
            <a:spLocks noGrp="1"/>
          </p:cNvSpPr>
          <p:nvPr>
            <p:ph idx="1"/>
          </p:nvPr>
        </p:nvSpPr>
        <p:spPr/>
        <p:txBody>
          <a:bodyPr/>
          <a:lstStyle/>
          <a:p>
            <a:r>
              <a:rPr lang="en-US" dirty="0"/>
              <a:t>In no case amnesty shall be rejected. The applicant is eligible for proportionate amnesty to the extent of payment made.</a:t>
            </a:r>
          </a:p>
          <a:p>
            <a:r>
              <a:rPr lang="en-US" dirty="0"/>
              <a:t>The provisions is made for rejection of application, issue of defect notice and opportunity to make payment  in amnesty periods.</a:t>
            </a:r>
          </a:p>
          <a:p>
            <a:r>
              <a:rPr lang="en-US" dirty="0"/>
              <a:t>Also provision is made to file appeal against any rejection order.</a:t>
            </a:r>
          </a:p>
        </p:txBody>
      </p:sp>
    </p:spTree>
    <p:extLst>
      <p:ext uri="{BB962C8B-B14F-4D97-AF65-F5344CB8AC3E}">
        <p14:creationId xmlns:p14="http://schemas.microsoft.com/office/powerpoint/2010/main" xmlns="" val="28543472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Duration of Scheme</a:t>
            </a:r>
          </a:p>
        </p:txBody>
      </p:sp>
      <p:sp>
        <p:nvSpPr>
          <p:cNvPr id="3" name="Content Placeholder 2"/>
          <p:cNvSpPr>
            <a:spLocks noGrp="1"/>
          </p:cNvSpPr>
          <p:nvPr>
            <p:ph idx="1"/>
          </p:nvPr>
        </p:nvSpPr>
        <p:spPr/>
        <p:txBody>
          <a:bodyPr>
            <a:normAutofit/>
          </a:bodyPr>
          <a:lstStyle/>
          <a:p>
            <a:r>
              <a:rPr lang="en-US" dirty="0"/>
              <a:t>Duration of Scheme is in two phases </a:t>
            </a:r>
          </a:p>
          <a:p>
            <a:r>
              <a:rPr lang="en-US" dirty="0"/>
              <a:t>Phase I 01/04/2019 to 30/06/2019</a:t>
            </a:r>
          </a:p>
          <a:p>
            <a:r>
              <a:rPr lang="en-US" dirty="0"/>
              <a:t>Phase II 01/07/2019 to 31/07/2019</a:t>
            </a:r>
          </a:p>
          <a:p>
            <a:r>
              <a:rPr lang="en-US" dirty="0"/>
              <a:t>Payment and applications both to be made during these periods.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CBB329C-4388-4304-960C-46F9B1DE327E}"/>
              </a:ext>
            </a:extLst>
          </p:cNvPr>
          <p:cNvSpPr>
            <a:spLocks noGrp="1"/>
          </p:cNvSpPr>
          <p:nvPr>
            <p:ph type="title"/>
          </p:nvPr>
        </p:nvSpPr>
        <p:spPr/>
        <p:txBody>
          <a:bodyPr/>
          <a:lstStyle/>
          <a:p>
            <a:r>
              <a:rPr lang="en-US" dirty="0"/>
              <a:t>Other Issues</a:t>
            </a:r>
          </a:p>
        </p:txBody>
      </p:sp>
      <p:sp>
        <p:nvSpPr>
          <p:cNvPr id="3" name="Content Placeholder 2">
            <a:extLst>
              <a:ext uri="{FF2B5EF4-FFF2-40B4-BE49-F238E27FC236}">
                <a16:creationId xmlns:a16="http://schemas.microsoft.com/office/drawing/2014/main" xmlns="" id="{897A86CA-31B8-416B-B85C-1686AC740133}"/>
              </a:ext>
            </a:extLst>
          </p:cNvPr>
          <p:cNvSpPr>
            <a:spLocks noGrp="1"/>
          </p:cNvSpPr>
          <p:nvPr>
            <p:ph idx="1"/>
          </p:nvPr>
        </p:nvSpPr>
        <p:spPr/>
        <p:txBody>
          <a:bodyPr/>
          <a:lstStyle/>
          <a:p>
            <a:r>
              <a:rPr lang="en-US" dirty="0"/>
              <a:t>Even un registered person can avail amnesty but need to provide clarity for filing of returns and payment by them.</a:t>
            </a:r>
          </a:p>
          <a:p>
            <a:r>
              <a:rPr lang="en-US" dirty="0"/>
              <a:t>For profession tax applicable to self employed need to clarify the procedure for amnesty as it may be considered as disputed as there is no provision to file return by them.</a:t>
            </a:r>
          </a:p>
          <a:p>
            <a:r>
              <a:rPr lang="en-US" dirty="0"/>
              <a:t>Need to issue instructions to issue notice in all eligible cases so the maximum number of persons can avail benefit.</a:t>
            </a:r>
          </a:p>
        </p:txBody>
      </p:sp>
    </p:spTree>
    <p:extLst>
      <p:ext uri="{BB962C8B-B14F-4D97-AF65-F5344CB8AC3E}">
        <p14:creationId xmlns:p14="http://schemas.microsoft.com/office/powerpoint/2010/main" xmlns="" val="9320245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861E30F-1D02-4B4D-B3D3-8786C9638172}"/>
              </a:ext>
            </a:extLst>
          </p:cNvPr>
          <p:cNvSpPr>
            <a:spLocks noGrp="1"/>
          </p:cNvSpPr>
          <p:nvPr>
            <p:ph type="title"/>
          </p:nvPr>
        </p:nvSpPr>
        <p:spPr/>
        <p:txBody>
          <a:bodyPr/>
          <a:lstStyle/>
          <a:p>
            <a:r>
              <a:rPr lang="en-US" dirty="0"/>
              <a:t>Other Issues</a:t>
            </a:r>
          </a:p>
        </p:txBody>
      </p:sp>
      <p:sp>
        <p:nvSpPr>
          <p:cNvPr id="3" name="Content Placeholder 2">
            <a:extLst>
              <a:ext uri="{FF2B5EF4-FFF2-40B4-BE49-F238E27FC236}">
                <a16:creationId xmlns:a16="http://schemas.microsoft.com/office/drawing/2014/main" xmlns="" id="{4AF113E9-E9AB-4DDC-8F6B-4546BB75F2E7}"/>
              </a:ext>
            </a:extLst>
          </p:cNvPr>
          <p:cNvSpPr>
            <a:spLocks noGrp="1"/>
          </p:cNvSpPr>
          <p:nvPr>
            <p:ph idx="1"/>
          </p:nvPr>
        </p:nvSpPr>
        <p:spPr/>
        <p:txBody>
          <a:bodyPr>
            <a:normAutofit fontScale="92500" lnSpcReduction="10000"/>
          </a:bodyPr>
          <a:lstStyle/>
          <a:p>
            <a:r>
              <a:rPr lang="en-US" dirty="0"/>
              <a:t>In case of builders and developers for old periods up to 31/03/2010 the case is pending in SC and stay is granted from payment of interest. Many builders have given undertaking to refund the tax to flat buyers.</a:t>
            </a:r>
          </a:p>
          <a:p>
            <a:r>
              <a:rPr lang="en-US" dirty="0"/>
              <a:t>They should be allowed to pay tax and avail amnesty for interest and continue the appeal for tax subject to refund tax in appeal.</a:t>
            </a:r>
          </a:p>
          <a:p>
            <a:r>
              <a:rPr lang="en-US" dirty="0"/>
              <a:t>No refund of any amount paid in amnesty but any mistake in payment should be refunded.</a:t>
            </a:r>
          </a:p>
        </p:txBody>
      </p:sp>
    </p:spTree>
    <p:extLst>
      <p:ext uri="{BB962C8B-B14F-4D97-AF65-F5344CB8AC3E}">
        <p14:creationId xmlns:p14="http://schemas.microsoft.com/office/powerpoint/2010/main" xmlns="" val="8194290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7BE1ECE-E34B-4601-BF28-8C9855FB0F75}"/>
              </a:ext>
            </a:extLst>
          </p:cNvPr>
          <p:cNvSpPr>
            <a:spLocks noGrp="1"/>
          </p:cNvSpPr>
          <p:nvPr>
            <p:ph type="title"/>
          </p:nvPr>
        </p:nvSpPr>
        <p:spPr/>
        <p:txBody>
          <a:bodyPr/>
          <a:lstStyle/>
          <a:p>
            <a:r>
              <a:rPr lang="en-US" dirty="0"/>
              <a:t>Other Issues</a:t>
            </a:r>
          </a:p>
        </p:txBody>
      </p:sp>
      <p:sp>
        <p:nvSpPr>
          <p:cNvPr id="3" name="Content Placeholder 2">
            <a:extLst>
              <a:ext uri="{FF2B5EF4-FFF2-40B4-BE49-F238E27FC236}">
                <a16:creationId xmlns:a16="http://schemas.microsoft.com/office/drawing/2014/main" xmlns="" id="{85667FD6-3319-4BDD-BC85-C26438913C52}"/>
              </a:ext>
            </a:extLst>
          </p:cNvPr>
          <p:cNvSpPr>
            <a:spLocks noGrp="1"/>
          </p:cNvSpPr>
          <p:nvPr>
            <p:ph idx="1"/>
          </p:nvPr>
        </p:nvSpPr>
        <p:spPr/>
        <p:txBody>
          <a:bodyPr>
            <a:normAutofit fontScale="92500"/>
          </a:bodyPr>
          <a:lstStyle/>
          <a:p>
            <a:r>
              <a:rPr lang="en-US" dirty="0"/>
              <a:t>They need to clarify whether each transaction for disallowance of set off is considered as an issue or parameter wise. Like set off disallowed for mismatch is an issue for any particular dealer or set off disallowed for all listed dealers is an issue.</a:t>
            </a:r>
          </a:p>
          <a:p>
            <a:r>
              <a:rPr lang="en-US" dirty="0"/>
              <a:t>Now section 24 of the MVAT Act is amended to allow to make application for rectification of mistake for receipt of on line ledger confirmations after passing of the assessment order. The availability of such ledger confirmations may be considered for the purpose of decision to apply amnesty.  </a:t>
            </a:r>
          </a:p>
        </p:txBody>
      </p:sp>
    </p:spTree>
    <p:extLst>
      <p:ext uri="{BB962C8B-B14F-4D97-AF65-F5344CB8AC3E}">
        <p14:creationId xmlns:p14="http://schemas.microsoft.com/office/powerpoint/2010/main" xmlns="" val="4892396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2E836A2-541C-4B1D-A887-9AF527168A46}"/>
              </a:ext>
            </a:extLst>
          </p:cNvPr>
          <p:cNvSpPr>
            <a:spLocks noGrp="1"/>
          </p:cNvSpPr>
          <p:nvPr>
            <p:ph type="title"/>
          </p:nvPr>
        </p:nvSpPr>
        <p:spPr/>
        <p:txBody>
          <a:bodyPr/>
          <a:lstStyle/>
          <a:p>
            <a:r>
              <a:rPr lang="en-US" dirty="0"/>
              <a:t>Other Issues</a:t>
            </a:r>
          </a:p>
        </p:txBody>
      </p:sp>
      <p:sp>
        <p:nvSpPr>
          <p:cNvPr id="3" name="Content Placeholder 2">
            <a:extLst>
              <a:ext uri="{FF2B5EF4-FFF2-40B4-BE49-F238E27FC236}">
                <a16:creationId xmlns:a16="http://schemas.microsoft.com/office/drawing/2014/main" xmlns="" id="{A4FB7BB6-4E26-4E6A-8E88-543A71810D2C}"/>
              </a:ext>
            </a:extLst>
          </p:cNvPr>
          <p:cNvSpPr>
            <a:spLocks noGrp="1"/>
          </p:cNvSpPr>
          <p:nvPr>
            <p:ph idx="1"/>
          </p:nvPr>
        </p:nvSpPr>
        <p:spPr/>
        <p:txBody>
          <a:bodyPr>
            <a:normAutofit/>
          </a:bodyPr>
          <a:lstStyle/>
          <a:p>
            <a:r>
              <a:rPr lang="en-US"/>
              <a:t>They </a:t>
            </a:r>
            <a:r>
              <a:rPr lang="en-IN"/>
              <a:t>allowed</a:t>
            </a:r>
            <a:r>
              <a:rPr lang="en-US"/>
              <a:t> </a:t>
            </a:r>
            <a:r>
              <a:rPr lang="en-US" dirty="0"/>
              <a:t>restoration of appeal withdrawn  when application for amnesty is rejected for </a:t>
            </a:r>
            <a:r>
              <a:rPr lang="en-US"/>
              <a:t>any reason</a:t>
            </a:r>
            <a:r>
              <a:rPr lang="en-IN"/>
              <a:t> or revoked after granting it.</a:t>
            </a:r>
            <a:endParaRPr lang="en-US" dirty="0"/>
          </a:p>
          <a:p>
            <a:r>
              <a:rPr lang="en-US" dirty="0"/>
              <a:t>There should be separate policy and procedure for companies under NCLT as they can not make payment of dues to avail amnesty.</a:t>
            </a:r>
          </a:p>
          <a:p>
            <a:r>
              <a:rPr lang="en-US" dirty="0"/>
              <a:t>They should provide procedure for applying by legal heir or companies struck off.</a:t>
            </a:r>
          </a:p>
        </p:txBody>
      </p:sp>
    </p:spTree>
    <p:extLst>
      <p:ext uri="{BB962C8B-B14F-4D97-AF65-F5344CB8AC3E}">
        <p14:creationId xmlns:p14="http://schemas.microsoft.com/office/powerpoint/2010/main" xmlns="" val="23994794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73B1339-7D7F-4AEE-BA4B-17A7EB6864D6}"/>
              </a:ext>
            </a:extLst>
          </p:cNvPr>
          <p:cNvSpPr>
            <a:spLocks noGrp="1"/>
          </p:cNvSpPr>
          <p:nvPr>
            <p:ph type="title"/>
          </p:nvPr>
        </p:nvSpPr>
        <p:spPr/>
        <p:txBody>
          <a:bodyPr/>
          <a:lstStyle/>
          <a:p>
            <a:r>
              <a:rPr lang="en-US" dirty="0"/>
              <a:t>Other Issues</a:t>
            </a:r>
          </a:p>
        </p:txBody>
      </p:sp>
      <p:sp>
        <p:nvSpPr>
          <p:cNvPr id="3" name="Content Placeholder 2">
            <a:extLst>
              <a:ext uri="{FF2B5EF4-FFF2-40B4-BE49-F238E27FC236}">
                <a16:creationId xmlns:a16="http://schemas.microsoft.com/office/drawing/2014/main" xmlns="" id="{BADFA689-7065-4491-A36E-CCCE61C44154}"/>
              </a:ext>
            </a:extLst>
          </p:cNvPr>
          <p:cNvSpPr>
            <a:spLocks noGrp="1"/>
          </p:cNvSpPr>
          <p:nvPr>
            <p:ph idx="1"/>
          </p:nvPr>
        </p:nvSpPr>
        <p:spPr/>
        <p:txBody>
          <a:bodyPr/>
          <a:lstStyle/>
          <a:p>
            <a:r>
              <a:rPr lang="en-US" dirty="0"/>
              <a:t>The dealer should be allowed to adjust any pending refund amount of subsequent period or earlier period against requisite amount payable under amnesty for any other periods.</a:t>
            </a:r>
          </a:p>
          <a:p>
            <a:r>
              <a:rPr lang="en-US" dirty="0"/>
              <a:t>They should clarify elaborately procedure for availing amnesty for late fees for filing of returns as without payment of late fees returns can not be filed.</a:t>
            </a:r>
          </a:p>
        </p:txBody>
      </p:sp>
    </p:spTree>
    <p:extLst>
      <p:ext uri="{BB962C8B-B14F-4D97-AF65-F5344CB8AC3E}">
        <p14:creationId xmlns:p14="http://schemas.microsoft.com/office/powerpoint/2010/main" xmlns="" val="34201616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F1FBAC-874B-4A0F-BF20-02A93BB8DF2D}"/>
              </a:ext>
            </a:extLst>
          </p:cNvPr>
          <p:cNvSpPr>
            <a:spLocks noGrp="1"/>
          </p:cNvSpPr>
          <p:nvPr>
            <p:ph type="title"/>
          </p:nvPr>
        </p:nvSpPr>
        <p:spPr/>
        <p:txBody>
          <a:bodyPr/>
          <a:lstStyle/>
          <a:p>
            <a:r>
              <a:rPr lang="en-US" dirty="0"/>
              <a:t>Other Issues</a:t>
            </a:r>
          </a:p>
        </p:txBody>
      </p:sp>
      <p:sp>
        <p:nvSpPr>
          <p:cNvPr id="3" name="Content Placeholder 2">
            <a:extLst>
              <a:ext uri="{FF2B5EF4-FFF2-40B4-BE49-F238E27FC236}">
                <a16:creationId xmlns:a16="http://schemas.microsoft.com/office/drawing/2014/main" xmlns="" id="{E64AFF83-79C1-479E-A00D-705807B269DF}"/>
              </a:ext>
            </a:extLst>
          </p:cNvPr>
          <p:cNvSpPr>
            <a:spLocks noGrp="1"/>
          </p:cNvSpPr>
          <p:nvPr>
            <p:ph idx="1"/>
          </p:nvPr>
        </p:nvSpPr>
        <p:spPr/>
        <p:txBody>
          <a:bodyPr/>
          <a:lstStyle/>
          <a:p>
            <a:r>
              <a:rPr lang="en-US" dirty="0"/>
              <a:t>They should reconsider the definition of undisputed tax to include interest and late fee payable as per advise of vat auditor and accepted by dealer and thereby denying amnesty from interest and late fees.</a:t>
            </a:r>
          </a:p>
        </p:txBody>
      </p:sp>
    </p:spTree>
    <p:extLst>
      <p:ext uri="{BB962C8B-B14F-4D97-AF65-F5344CB8AC3E}">
        <p14:creationId xmlns:p14="http://schemas.microsoft.com/office/powerpoint/2010/main" xmlns="" val="37349344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D10B505-CA2C-4B6C-A72D-3601568B549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xmlns="" id="{481596BE-FE6A-4221-906F-7BCDEE894682}"/>
              </a:ext>
            </a:extLst>
          </p:cNvPr>
          <p:cNvSpPr>
            <a:spLocks noGrp="1"/>
          </p:cNvSpPr>
          <p:nvPr>
            <p:ph idx="1"/>
          </p:nvPr>
        </p:nvSpPr>
        <p:spPr/>
        <p:txBody>
          <a:bodyPr/>
          <a:lstStyle/>
          <a:p>
            <a:pPr algn="ctr"/>
            <a:r>
              <a:rPr lang="en-US" dirty="0"/>
              <a:t>THANK YOU VERY MUCH</a:t>
            </a:r>
          </a:p>
          <a:p>
            <a:pPr algn="ctr"/>
            <a:r>
              <a:rPr lang="en-US" dirty="0"/>
              <a:t>HAPPY NEW FINANCIAL YEAR 2019-20 </a:t>
            </a:r>
          </a:p>
          <a:p>
            <a:pPr algn="ctr"/>
            <a:r>
              <a:rPr lang="en-US" dirty="0"/>
              <a:t>BE HAAPY AND KEEP SMILING</a:t>
            </a:r>
          </a:p>
          <a:p>
            <a:pPr algn="ctr"/>
            <a:r>
              <a:rPr lang="en-US" dirty="0"/>
              <a:t>BE A PARTNER IN BUILDING A STRONG NATION</a:t>
            </a:r>
          </a:p>
        </p:txBody>
      </p:sp>
    </p:spTree>
    <p:extLst>
      <p:ext uri="{BB962C8B-B14F-4D97-AF65-F5344CB8AC3E}">
        <p14:creationId xmlns:p14="http://schemas.microsoft.com/office/powerpoint/2010/main" xmlns="" val="24146107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Applicable Acts</a:t>
            </a:r>
          </a:p>
        </p:txBody>
      </p:sp>
      <p:sp>
        <p:nvSpPr>
          <p:cNvPr id="3" name="Content Placeholder 2"/>
          <p:cNvSpPr>
            <a:spLocks noGrp="1"/>
          </p:cNvSpPr>
          <p:nvPr>
            <p:ph idx="1"/>
          </p:nvPr>
        </p:nvSpPr>
        <p:spPr/>
        <p:txBody>
          <a:bodyPr>
            <a:normAutofit/>
          </a:bodyPr>
          <a:lstStyle/>
          <a:p>
            <a:r>
              <a:rPr lang="en-US" dirty="0"/>
              <a:t>The scheme is applicable to arrears of tax, interest , penalty and late fees payable under following Acts;-</a:t>
            </a:r>
          </a:p>
          <a:p>
            <a:r>
              <a:rPr lang="en-US" dirty="0"/>
              <a:t>Bombay Sales Tax Act,1959 </a:t>
            </a:r>
          </a:p>
          <a:p>
            <a:r>
              <a:rPr lang="en-US" dirty="0"/>
              <a:t>Central Sales Tax Act,1956</a:t>
            </a:r>
          </a:p>
          <a:p>
            <a:r>
              <a:rPr lang="en-US" dirty="0"/>
              <a:t> Maharashtra Value Added Tax Act,2002</a:t>
            </a:r>
          </a:p>
          <a:p>
            <a:r>
              <a:rPr lang="en-US" dirty="0"/>
              <a:t>Maharashtra Tax on Entry of Goods into Local Area Act,2002</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Applicable Acts</a:t>
            </a:r>
          </a:p>
        </p:txBody>
      </p:sp>
      <p:sp>
        <p:nvSpPr>
          <p:cNvPr id="3" name="Content Placeholder 2"/>
          <p:cNvSpPr>
            <a:spLocks noGrp="1"/>
          </p:cNvSpPr>
          <p:nvPr>
            <p:ph idx="1"/>
          </p:nvPr>
        </p:nvSpPr>
        <p:spPr/>
        <p:txBody>
          <a:bodyPr>
            <a:normAutofit/>
          </a:bodyPr>
          <a:lstStyle/>
          <a:p>
            <a:pPr fontAlgn="base"/>
            <a:r>
              <a:rPr lang="en-US" dirty="0"/>
              <a:t> Maharashtra Tax on Entry of Motor Vehicle into Local Area Act,1987 ,</a:t>
            </a:r>
          </a:p>
          <a:p>
            <a:pPr fontAlgn="base"/>
            <a:r>
              <a:rPr lang="en-US" dirty="0"/>
              <a:t>Maharashtra Tax on Luxuries Act,1987,</a:t>
            </a:r>
          </a:p>
          <a:p>
            <a:pPr fontAlgn="base"/>
            <a:r>
              <a:rPr lang="en-US" dirty="0"/>
              <a:t> Maharashtra State Tax on Sugarcane Act,1962,</a:t>
            </a:r>
          </a:p>
          <a:p>
            <a:pPr fontAlgn="base"/>
            <a:r>
              <a:rPr lang="en-US" dirty="0"/>
              <a:t> Bombay Sales  of Motor Spirit Taxation Act,1958,</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Applicable Acts</a:t>
            </a:r>
          </a:p>
        </p:txBody>
      </p:sp>
      <p:sp>
        <p:nvSpPr>
          <p:cNvPr id="3" name="Content Placeholder 2"/>
          <p:cNvSpPr>
            <a:spLocks noGrp="1"/>
          </p:cNvSpPr>
          <p:nvPr>
            <p:ph idx="1"/>
          </p:nvPr>
        </p:nvSpPr>
        <p:spPr/>
        <p:txBody>
          <a:bodyPr>
            <a:normAutofit/>
          </a:bodyPr>
          <a:lstStyle/>
          <a:p>
            <a:pPr marL="457200" indent="-457200">
              <a:lnSpc>
                <a:spcPct val="80000"/>
              </a:lnSpc>
            </a:pPr>
            <a:r>
              <a:rPr lang="en-US" dirty="0"/>
              <a:t>Maharashtra Sales tax on Transfer of Right to use any Goods for any Purpose Act,1985,</a:t>
            </a:r>
          </a:p>
          <a:p>
            <a:pPr fontAlgn="base"/>
            <a:r>
              <a:rPr lang="en-US" dirty="0"/>
              <a:t>Maharashtra Sales tax on Transfer of property in Goods involved in Execution of Works Contract Act,1989 and  </a:t>
            </a:r>
          </a:p>
          <a:p>
            <a:pPr fontAlgn="base"/>
            <a:r>
              <a:rPr lang="en-US" dirty="0"/>
              <a:t>Maharashtra State Tax on Professions, Trades, Callings and Employments Act, 1975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624F231-8B0F-4492-B793-2A2F1C3533D8}"/>
              </a:ext>
            </a:extLst>
          </p:cNvPr>
          <p:cNvSpPr>
            <a:spLocks noGrp="1"/>
          </p:cNvSpPr>
          <p:nvPr>
            <p:ph type="title"/>
          </p:nvPr>
        </p:nvSpPr>
        <p:spPr/>
        <p:txBody>
          <a:bodyPr/>
          <a:lstStyle/>
          <a:p>
            <a:r>
              <a:rPr lang="en-US" dirty="0"/>
              <a:t>Specified Period</a:t>
            </a:r>
          </a:p>
        </p:txBody>
      </p:sp>
      <p:sp>
        <p:nvSpPr>
          <p:cNvPr id="3" name="Content Placeholder 2">
            <a:extLst>
              <a:ext uri="{FF2B5EF4-FFF2-40B4-BE49-F238E27FC236}">
                <a16:creationId xmlns:a16="http://schemas.microsoft.com/office/drawing/2014/main" xmlns="" id="{AE192F62-A361-4EA6-8643-39473F0A86AF}"/>
              </a:ext>
            </a:extLst>
          </p:cNvPr>
          <p:cNvSpPr>
            <a:spLocks noGrp="1"/>
          </p:cNvSpPr>
          <p:nvPr>
            <p:ph idx="1"/>
          </p:nvPr>
        </p:nvSpPr>
        <p:spPr/>
        <p:txBody>
          <a:bodyPr>
            <a:normAutofit/>
          </a:bodyPr>
          <a:lstStyle/>
          <a:p>
            <a:r>
              <a:rPr lang="en-US" dirty="0"/>
              <a:t>Scheme Applies to arrears of tax payable under the relevant act for specified periods means</a:t>
            </a:r>
          </a:p>
          <a:p>
            <a:r>
              <a:rPr lang="en-US" dirty="0"/>
              <a:t>Any period ending on 30</a:t>
            </a:r>
            <a:r>
              <a:rPr lang="en-US" baseline="30000" dirty="0"/>
              <a:t>th</a:t>
            </a:r>
            <a:r>
              <a:rPr lang="en-US" dirty="0"/>
              <a:t> June 2017 </a:t>
            </a:r>
          </a:p>
          <a:p>
            <a:r>
              <a:rPr lang="en-US" dirty="0"/>
              <a:t>That is the date up to which vat was applicable and from 01/07/2017 GST was brought in to force.</a:t>
            </a:r>
          </a:p>
        </p:txBody>
      </p:sp>
    </p:spTree>
    <p:extLst>
      <p:ext uri="{BB962C8B-B14F-4D97-AF65-F5344CB8AC3E}">
        <p14:creationId xmlns:p14="http://schemas.microsoft.com/office/powerpoint/2010/main" xmlns="" val="22522561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BE177F3-8B66-42EA-B6ED-2BD91B13AAD3}"/>
              </a:ext>
            </a:extLst>
          </p:cNvPr>
          <p:cNvSpPr>
            <a:spLocks noGrp="1"/>
          </p:cNvSpPr>
          <p:nvPr>
            <p:ph type="title"/>
          </p:nvPr>
        </p:nvSpPr>
        <p:spPr/>
        <p:txBody>
          <a:bodyPr/>
          <a:lstStyle/>
          <a:p>
            <a:r>
              <a:rPr lang="en-US" dirty="0"/>
              <a:t>Specified Period</a:t>
            </a:r>
          </a:p>
        </p:txBody>
      </p:sp>
      <p:sp>
        <p:nvSpPr>
          <p:cNvPr id="3" name="Content Placeholder 2">
            <a:extLst>
              <a:ext uri="{FF2B5EF4-FFF2-40B4-BE49-F238E27FC236}">
                <a16:creationId xmlns:a16="http://schemas.microsoft.com/office/drawing/2014/main" xmlns="" id="{33CAD4AA-03A5-42E3-AC8C-4F0797E81BB3}"/>
              </a:ext>
            </a:extLst>
          </p:cNvPr>
          <p:cNvSpPr>
            <a:spLocks noGrp="1"/>
          </p:cNvSpPr>
          <p:nvPr>
            <p:ph idx="1"/>
          </p:nvPr>
        </p:nvSpPr>
        <p:spPr/>
        <p:txBody>
          <a:bodyPr/>
          <a:lstStyle/>
          <a:p>
            <a:r>
              <a:rPr lang="en-US" dirty="0"/>
              <a:t>However certain acts like Profession Tax and Vat act to specified goods like petrol and liquor </a:t>
            </a:r>
            <a:r>
              <a:rPr lang="en-US" dirty="0" err="1"/>
              <a:t>etc</a:t>
            </a:r>
            <a:r>
              <a:rPr lang="en-US" dirty="0"/>
              <a:t> is still applicable </a:t>
            </a:r>
          </a:p>
          <a:p>
            <a:r>
              <a:rPr lang="en-US" dirty="0"/>
              <a:t>But the scheme is not made applicable for dues payable for any periods after 30</a:t>
            </a:r>
            <a:r>
              <a:rPr lang="en-US" baseline="30000" dirty="0"/>
              <a:t>th</a:t>
            </a:r>
            <a:r>
              <a:rPr lang="en-US" dirty="0"/>
              <a:t> June 2017.</a:t>
            </a:r>
          </a:p>
          <a:p>
            <a:r>
              <a:rPr lang="en-US" dirty="0"/>
              <a:t>Requires to represent.</a:t>
            </a:r>
          </a:p>
          <a:p>
            <a:endParaRPr lang="en-US" dirty="0"/>
          </a:p>
        </p:txBody>
      </p:sp>
    </p:spTree>
    <p:extLst>
      <p:ext uri="{BB962C8B-B14F-4D97-AF65-F5344CB8AC3E}">
        <p14:creationId xmlns:p14="http://schemas.microsoft.com/office/powerpoint/2010/main" xmlns="" val="8696215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Eligible Sum</a:t>
            </a:r>
          </a:p>
        </p:txBody>
      </p:sp>
      <p:sp>
        <p:nvSpPr>
          <p:cNvPr id="3" name="Content Placeholder 2"/>
          <p:cNvSpPr>
            <a:spLocks noGrp="1"/>
          </p:cNvSpPr>
          <p:nvPr>
            <p:ph idx="1"/>
          </p:nvPr>
        </p:nvSpPr>
        <p:spPr/>
        <p:txBody>
          <a:bodyPr>
            <a:normAutofit/>
          </a:bodyPr>
          <a:lstStyle/>
          <a:p>
            <a:r>
              <a:rPr lang="en-US" dirty="0"/>
              <a:t>Any notice issued quantifying tax, interest and penalty payable by dealer, </a:t>
            </a:r>
          </a:p>
          <a:p>
            <a:r>
              <a:rPr lang="en-US" dirty="0"/>
              <a:t>determined to be payable by the </a:t>
            </a:r>
            <a:r>
              <a:rPr lang="en-US" dirty="0" err="1"/>
              <a:t>assesse</a:t>
            </a:r>
            <a:r>
              <a:rPr lang="en-US" dirty="0"/>
              <a:t> where no notice in relation to any proceeding under the Relevant Act is issued.</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EBEBEB"/>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xmlns="" name="Parallax" id="{3388167B-A2EB-4685-9635-1831D9AEF8C4}" vid="{4F7A876A-7598-49CA-AFC8-8EDA2551E4A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A73C3E6C-AB8A-482A-9DF5-62D470E80E0E}">
  <we:reference id="wa104178141" version="2.0.9.0" store="en-US"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Parallax</Template>
  <TotalTime>1195</TotalTime>
  <Words>2232</Words>
  <Application>Microsoft Office PowerPoint</Application>
  <PresentationFormat>On-screen Show (4:3)</PresentationFormat>
  <Paragraphs>207</Paragraphs>
  <Slides>36</Slides>
  <Notes>1</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Parallax</vt:lpstr>
      <vt:lpstr>Maharashtra Amnesty Scheme 2019</vt:lpstr>
      <vt:lpstr>Amnesty Scheme-Relevant Notifications </vt:lpstr>
      <vt:lpstr>Duration of Scheme</vt:lpstr>
      <vt:lpstr>Applicable Acts</vt:lpstr>
      <vt:lpstr>Applicable Acts</vt:lpstr>
      <vt:lpstr>Applicable Acts</vt:lpstr>
      <vt:lpstr>Specified Period</vt:lpstr>
      <vt:lpstr>Specified Period</vt:lpstr>
      <vt:lpstr>Eligible Sum</vt:lpstr>
      <vt:lpstr>Eligible Sum</vt:lpstr>
      <vt:lpstr>Disputed and Undisputed tax</vt:lpstr>
      <vt:lpstr>Disputed and Undisputed tax</vt:lpstr>
      <vt:lpstr>Disputed and Undisputed tax</vt:lpstr>
      <vt:lpstr>Disputed and Undisputed tax</vt:lpstr>
      <vt:lpstr>Disputed and Undisputed tax</vt:lpstr>
      <vt:lpstr>Disputed and Undisputed tax</vt:lpstr>
      <vt:lpstr>Amnesty for Partial Issue</vt:lpstr>
      <vt:lpstr>Amnesty for Partial Issue</vt:lpstr>
      <vt:lpstr>Amnesty for Partial Issue</vt:lpstr>
      <vt:lpstr>Amnesty for Partial Issue</vt:lpstr>
      <vt:lpstr>Amount payable and Quantum of Amnesty</vt:lpstr>
      <vt:lpstr>Amount payable and Quantum of Amnesty</vt:lpstr>
      <vt:lpstr>Amount payable and Quantum of Amnesty</vt:lpstr>
      <vt:lpstr>Amount payable and Quantum of Amnesty</vt:lpstr>
      <vt:lpstr>Conditions</vt:lpstr>
      <vt:lpstr>Conditions</vt:lpstr>
      <vt:lpstr>Conditions</vt:lpstr>
      <vt:lpstr>Conditions</vt:lpstr>
      <vt:lpstr>Other Issues</vt:lpstr>
      <vt:lpstr>Other Issues</vt:lpstr>
      <vt:lpstr>Other Issues</vt:lpstr>
      <vt:lpstr>Other Issues</vt:lpstr>
      <vt:lpstr>Other Issues</vt:lpstr>
      <vt:lpstr>Other Issues</vt:lpstr>
      <vt:lpstr>Other Issues</vt:lpstr>
      <vt:lpstr>Slide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 GSTLAW OVERVIEW</dc:title>
  <dc:creator>Harshjeet</dc:creator>
  <cp:lastModifiedBy>COM-4</cp:lastModifiedBy>
  <cp:revision>120</cp:revision>
  <dcterms:created xsi:type="dcterms:W3CDTF">2016-09-26T13:51:32Z</dcterms:created>
  <dcterms:modified xsi:type="dcterms:W3CDTF">2019-05-11T11:31:40Z</dcterms:modified>
</cp:coreProperties>
</file>